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7" r:id="rId4"/>
    <p:sldId id="273" r:id="rId5"/>
    <p:sldId id="262" r:id="rId6"/>
    <p:sldId id="275" r:id="rId7"/>
    <p:sldId id="268" r:id="rId8"/>
    <p:sldId id="263" r:id="rId9"/>
    <p:sldId id="274" r:id="rId10"/>
    <p:sldId id="258" r:id="rId11"/>
    <p:sldId id="276" r:id="rId12"/>
    <p:sldId id="266" r:id="rId13"/>
    <p:sldId id="261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xgtZq7AhhBPCRIkd/KQ6OfNij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F2EB9-A683-4F1B-9AAC-30FC031A06E4}" v="1" dt="2022-03-16T16:47:3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beck, Aaron (DDOT)" userId="688ba214-acc4-4182-84ea-a6a08b347517" providerId="ADAL" clId="{1A5F2EB9-A683-4F1B-9AAC-30FC031A06E4}"/>
    <pc:docChg chg="undo custSel addSld delSld modSld sldOrd">
      <pc:chgData name="Goldbeck, Aaron (DDOT)" userId="688ba214-acc4-4182-84ea-a6a08b347517" providerId="ADAL" clId="{1A5F2EB9-A683-4F1B-9AAC-30FC031A06E4}" dt="2022-03-22T22:53:22.599" v="1124" actId="20577"/>
      <pc:docMkLst>
        <pc:docMk/>
      </pc:docMkLst>
      <pc:sldChg chg="modSp mod">
        <pc:chgData name="Goldbeck, Aaron (DDOT)" userId="688ba214-acc4-4182-84ea-a6a08b347517" providerId="ADAL" clId="{1A5F2EB9-A683-4F1B-9AAC-30FC031A06E4}" dt="2022-03-15T14:31:22.557" v="508" actId="1076"/>
        <pc:sldMkLst>
          <pc:docMk/>
          <pc:sldMk cId="0" sldId="256"/>
        </pc:sldMkLst>
        <pc:spChg chg="mod">
          <ac:chgData name="Goldbeck, Aaron (DDOT)" userId="688ba214-acc4-4182-84ea-a6a08b347517" providerId="ADAL" clId="{1A5F2EB9-A683-4F1B-9AAC-30FC031A06E4}" dt="2022-03-15T14:31:22.557" v="508" actId="1076"/>
          <ac:spMkLst>
            <pc:docMk/>
            <pc:sldMk cId="0" sldId="256"/>
            <ac:spMk id="96" creationId="{00000000-0000-0000-0000-000000000000}"/>
          </ac:spMkLst>
        </pc:spChg>
      </pc:sldChg>
      <pc:sldChg chg="modSp mod">
        <pc:chgData name="Goldbeck, Aaron (DDOT)" userId="688ba214-acc4-4182-84ea-a6a08b347517" providerId="ADAL" clId="{1A5F2EB9-A683-4F1B-9AAC-30FC031A06E4}" dt="2022-03-22T22:53:22.599" v="1124" actId="20577"/>
        <pc:sldMkLst>
          <pc:docMk/>
          <pc:sldMk cId="0" sldId="258"/>
        </pc:sldMkLst>
        <pc:spChg chg="mod">
          <ac:chgData name="Goldbeck, Aaron (DDOT)" userId="688ba214-acc4-4182-84ea-a6a08b347517" providerId="ADAL" clId="{1A5F2EB9-A683-4F1B-9AAC-30FC031A06E4}" dt="2022-03-22T22:53:22.599" v="1124" actId="20577"/>
          <ac:spMkLst>
            <pc:docMk/>
            <pc:sldMk cId="0" sldId="258"/>
            <ac:spMk id="109" creationId="{00000000-0000-0000-0000-000000000000}"/>
          </ac:spMkLst>
        </pc:spChg>
      </pc:sldChg>
      <pc:sldChg chg="ord">
        <pc:chgData name="Goldbeck, Aaron (DDOT)" userId="688ba214-acc4-4182-84ea-a6a08b347517" providerId="ADAL" clId="{1A5F2EB9-A683-4F1B-9AAC-30FC031A06E4}" dt="2022-03-16T16:44:59.666" v="929"/>
        <pc:sldMkLst>
          <pc:docMk/>
          <pc:sldMk cId="2332158597" sldId="262"/>
        </pc:sldMkLst>
      </pc:sldChg>
      <pc:sldChg chg="modSp mod">
        <pc:chgData name="Goldbeck, Aaron (DDOT)" userId="688ba214-acc4-4182-84ea-a6a08b347517" providerId="ADAL" clId="{1A5F2EB9-A683-4F1B-9AAC-30FC031A06E4}" dt="2022-03-16T16:41:58.102" v="816" actId="20577"/>
        <pc:sldMkLst>
          <pc:docMk/>
          <pc:sldMk cId="790857406" sldId="263"/>
        </pc:sldMkLst>
        <pc:spChg chg="mod">
          <ac:chgData name="Goldbeck, Aaron (DDOT)" userId="688ba214-acc4-4182-84ea-a6a08b347517" providerId="ADAL" clId="{1A5F2EB9-A683-4F1B-9AAC-30FC031A06E4}" dt="2022-03-16T16:41:58.102" v="816" actId="20577"/>
          <ac:spMkLst>
            <pc:docMk/>
            <pc:sldMk cId="790857406" sldId="263"/>
            <ac:spMk id="3" creationId="{7DC660F9-1404-4DF2-BF20-845490D149EB}"/>
          </ac:spMkLst>
        </pc:spChg>
      </pc:sldChg>
      <pc:sldChg chg="modSp del mod ord">
        <pc:chgData name="Goldbeck, Aaron (DDOT)" userId="688ba214-acc4-4182-84ea-a6a08b347517" providerId="ADAL" clId="{1A5F2EB9-A683-4F1B-9AAC-30FC031A06E4}" dt="2022-03-16T16:45:18.259" v="930" actId="47"/>
        <pc:sldMkLst>
          <pc:docMk/>
          <pc:sldMk cId="3676168011" sldId="264"/>
        </pc:sldMkLst>
        <pc:spChg chg="mod">
          <ac:chgData name="Goldbeck, Aaron (DDOT)" userId="688ba214-acc4-4182-84ea-a6a08b347517" providerId="ADAL" clId="{1A5F2EB9-A683-4F1B-9AAC-30FC031A06E4}" dt="2022-03-15T14:32:09.196" v="551" actId="20577"/>
          <ac:spMkLst>
            <pc:docMk/>
            <pc:sldMk cId="3676168011" sldId="264"/>
            <ac:spMk id="3" creationId="{90678C86-4BF0-4CF0-A545-47D7FC398141}"/>
          </ac:spMkLst>
        </pc:spChg>
      </pc:sldChg>
      <pc:sldChg chg="modSp mod">
        <pc:chgData name="Goldbeck, Aaron (DDOT)" userId="688ba214-acc4-4182-84ea-a6a08b347517" providerId="ADAL" clId="{1A5F2EB9-A683-4F1B-9AAC-30FC031A06E4}" dt="2022-03-15T14:21:11.040" v="45" actId="20577"/>
        <pc:sldMkLst>
          <pc:docMk/>
          <pc:sldMk cId="2946102496" sldId="265"/>
        </pc:sldMkLst>
        <pc:spChg chg="mod">
          <ac:chgData name="Goldbeck, Aaron (DDOT)" userId="688ba214-acc4-4182-84ea-a6a08b347517" providerId="ADAL" clId="{1A5F2EB9-A683-4F1B-9AAC-30FC031A06E4}" dt="2022-03-15T14:21:11.040" v="45" actId="20577"/>
          <ac:spMkLst>
            <pc:docMk/>
            <pc:sldMk cId="2946102496" sldId="265"/>
            <ac:spMk id="3" creationId="{2F7C6E66-235C-4BD6-8F10-E9A7AE0C0D41}"/>
          </ac:spMkLst>
        </pc:spChg>
      </pc:sldChg>
      <pc:sldChg chg="modSp mod ord">
        <pc:chgData name="Goldbeck, Aaron (DDOT)" userId="688ba214-acc4-4182-84ea-a6a08b347517" providerId="ADAL" clId="{1A5F2EB9-A683-4F1B-9AAC-30FC031A06E4}" dt="2022-03-22T22:51:08.800" v="989" actId="20577"/>
        <pc:sldMkLst>
          <pc:docMk/>
          <pc:sldMk cId="3746954615" sldId="267"/>
        </pc:sldMkLst>
        <pc:spChg chg="mod">
          <ac:chgData name="Goldbeck, Aaron (DDOT)" userId="688ba214-acc4-4182-84ea-a6a08b347517" providerId="ADAL" clId="{1A5F2EB9-A683-4F1B-9AAC-30FC031A06E4}" dt="2022-03-22T22:51:08.800" v="989" actId="20577"/>
          <ac:spMkLst>
            <pc:docMk/>
            <pc:sldMk cId="3746954615" sldId="267"/>
            <ac:spMk id="3" creationId="{769D7C89-52D5-492D-9531-45AD639FE5ED}"/>
          </ac:spMkLst>
        </pc:spChg>
      </pc:sldChg>
      <pc:sldChg chg="modSp mod">
        <pc:chgData name="Goldbeck, Aaron (DDOT)" userId="688ba214-acc4-4182-84ea-a6a08b347517" providerId="ADAL" clId="{1A5F2EB9-A683-4F1B-9AAC-30FC031A06E4}" dt="2022-03-22T22:51:59.690" v="1020" actId="20577"/>
        <pc:sldMkLst>
          <pc:docMk/>
          <pc:sldMk cId="2575683530" sldId="268"/>
        </pc:sldMkLst>
        <pc:spChg chg="mod">
          <ac:chgData name="Goldbeck, Aaron (DDOT)" userId="688ba214-acc4-4182-84ea-a6a08b347517" providerId="ADAL" clId="{1A5F2EB9-A683-4F1B-9AAC-30FC031A06E4}" dt="2022-03-22T22:51:59.690" v="1020" actId="20577"/>
          <ac:spMkLst>
            <pc:docMk/>
            <pc:sldMk cId="2575683530" sldId="268"/>
            <ac:spMk id="2" creationId="{BF812A02-C78E-4693-BA65-A34C1B6E015E}"/>
          </ac:spMkLst>
        </pc:spChg>
        <pc:spChg chg="mod">
          <ac:chgData name="Goldbeck, Aaron (DDOT)" userId="688ba214-acc4-4182-84ea-a6a08b347517" providerId="ADAL" clId="{1A5F2EB9-A683-4F1B-9AAC-30FC031A06E4}" dt="2022-03-15T14:32:33.851" v="556" actId="20577"/>
          <ac:spMkLst>
            <pc:docMk/>
            <pc:sldMk cId="2575683530" sldId="268"/>
            <ac:spMk id="3" creationId="{4B67759B-8682-457E-944E-07B01C98E4CA}"/>
          </ac:spMkLst>
        </pc:spChg>
      </pc:sldChg>
      <pc:sldChg chg="del">
        <pc:chgData name="Goldbeck, Aaron (DDOT)" userId="688ba214-acc4-4182-84ea-a6a08b347517" providerId="ADAL" clId="{1A5F2EB9-A683-4F1B-9AAC-30FC031A06E4}" dt="2022-03-16T16:47:38.954" v="936" actId="47"/>
        <pc:sldMkLst>
          <pc:docMk/>
          <pc:sldMk cId="3501074622" sldId="271"/>
        </pc:sldMkLst>
      </pc:sldChg>
      <pc:sldChg chg="modSp mod ord">
        <pc:chgData name="Goldbeck, Aaron (DDOT)" userId="688ba214-acc4-4182-84ea-a6a08b347517" providerId="ADAL" clId="{1A5F2EB9-A683-4F1B-9AAC-30FC031A06E4}" dt="2022-03-16T16:45:30.090" v="934"/>
        <pc:sldMkLst>
          <pc:docMk/>
          <pc:sldMk cId="2172774930" sldId="273"/>
        </pc:sldMkLst>
        <pc:spChg chg="mod">
          <ac:chgData name="Goldbeck, Aaron (DDOT)" userId="688ba214-acc4-4182-84ea-a6a08b347517" providerId="ADAL" clId="{1A5F2EB9-A683-4F1B-9AAC-30FC031A06E4}" dt="2022-03-15T14:32:22.365" v="554" actId="1076"/>
          <ac:spMkLst>
            <pc:docMk/>
            <pc:sldMk cId="2172774930" sldId="273"/>
            <ac:spMk id="2" creationId="{1F0E0ECD-E246-4121-A74E-5FE4252B424A}"/>
          </ac:spMkLst>
        </pc:spChg>
      </pc:sldChg>
      <pc:sldChg chg="modSp new mod">
        <pc:chgData name="Goldbeck, Aaron (DDOT)" userId="688ba214-acc4-4182-84ea-a6a08b347517" providerId="ADAL" clId="{1A5F2EB9-A683-4F1B-9AAC-30FC031A06E4}" dt="2022-03-16T16:42:45.126" v="817" actId="20577"/>
        <pc:sldMkLst>
          <pc:docMk/>
          <pc:sldMk cId="378893861" sldId="274"/>
        </pc:sldMkLst>
        <pc:spChg chg="mod">
          <ac:chgData name="Goldbeck, Aaron (DDOT)" userId="688ba214-acc4-4182-84ea-a6a08b347517" providerId="ADAL" clId="{1A5F2EB9-A683-4F1B-9AAC-30FC031A06E4}" dt="2022-03-15T14:22:41.990" v="160" actId="313"/>
          <ac:spMkLst>
            <pc:docMk/>
            <pc:sldMk cId="378893861" sldId="274"/>
            <ac:spMk id="2" creationId="{586EF94A-3166-4851-816B-5A9A77B4BE35}"/>
          </ac:spMkLst>
        </pc:spChg>
        <pc:spChg chg="mod">
          <ac:chgData name="Goldbeck, Aaron (DDOT)" userId="688ba214-acc4-4182-84ea-a6a08b347517" providerId="ADAL" clId="{1A5F2EB9-A683-4F1B-9AAC-30FC031A06E4}" dt="2022-03-16T16:42:45.126" v="817" actId="20577"/>
          <ac:spMkLst>
            <pc:docMk/>
            <pc:sldMk cId="378893861" sldId="274"/>
            <ac:spMk id="3" creationId="{1324108D-B295-467E-84D5-8E92287DC775}"/>
          </ac:spMkLst>
        </pc:spChg>
      </pc:sldChg>
      <pc:sldChg chg="addSp modSp new mod ord">
        <pc:chgData name="Goldbeck, Aaron (DDOT)" userId="688ba214-acc4-4182-84ea-a6a08b347517" providerId="ADAL" clId="{1A5F2EB9-A683-4F1B-9AAC-30FC031A06E4}" dt="2022-03-22T22:51:45.284" v="999" actId="20577"/>
        <pc:sldMkLst>
          <pc:docMk/>
          <pc:sldMk cId="2622149729" sldId="275"/>
        </pc:sldMkLst>
        <pc:spChg chg="mod">
          <ac:chgData name="Goldbeck, Aaron (DDOT)" userId="688ba214-acc4-4182-84ea-a6a08b347517" providerId="ADAL" clId="{1A5F2EB9-A683-4F1B-9AAC-30FC031A06E4}" dt="2022-03-22T22:51:45.284" v="999" actId="20577"/>
          <ac:spMkLst>
            <pc:docMk/>
            <pc:sldMk cId="2622149729" sldId="275"/>
            <ac:spMk id="2" creationId="{76746CC0-E063-4179-A9E3-ABFD8058FC14}"/>
          </ac:spMkLst>
        </pc:spChg>
        <pc:spChg chg="mod">
          <ac:chgData name="Goldbeck, Aaron (DDOT)" userId="688ba214-acc4-4182-84ea-a6a08b347517" providerId="ADAL" clId="{1A5F2EB9-A683-4F1B-9AAC-30FC031A06E4}" dt="2022-03-15T14:35:27.282" v="591"/>
          <ac:spMkLst>
            <pc:docMk/>
            <pc:sldMk cId="2622149729" sldId="275"/>
            <ac:spMk id="3" creationId="{0D64F6B5-3F61-4BF8-83EF-EE2C5DCDA470}"/>
          </ac:spMkLst>
        </pc:spChg>
        <pc:picChg chg="add mod">
          <ac:chgData name="Goldbeck, Aaron (DDOT)" userId="688ba214-acc4-4182-84ea-a6a08b347517" providerId="ADAL" clId="{1A5F2EB9-A683-4F1B-9AAC-30FC031A06E4}" dt="2022-03-15T14:35:18.949" v="581" actId="1076"/>
          <ac:picMkLst>
            <pc:docMk/>
            <pc:sldMk cId="2622149729" sldId="275"/>
            <ac:picMk id="6" creationId="{241EB61E-F28A-42BE-95D5-90E378523E14}"/>
          </ac:picMkLst>
        </pc:picChg>
      </pc:sldChg>
      <pc:sldChg chg="add">
        <pc:chgData name="Goldbeck, Aaron (DDOT)" userId="688ba214-acc4-4182-84ea-a6a08b347517" providerId="ADAL" clId="{1A5F2EB9-A683-4F1B-9AAC-30FC031A06E4}" dt="2022-03-16T16:47:37.319" v="935"/>
        <pc:sldMkLst>
          <pc:docMk/>
          <pc:sldMk cId="53233932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3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1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6d1cae0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6d1cae0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62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8" descr="blueslid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305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95649" y="3064476"/>
            <a:ext cx="8917459" cy="115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9564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8" descr="WeAreWashintgonDC_logo.ai_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55" y="357998"/>
            <a:ext cx="920501" cy="126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 descr="DDOT_logo copy 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170" y="2188627"/>
            <a:ext cx="2609181" cy="203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 descr="swoosh8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6612" y="987425"/>
            <a:ext cx="3932237" cy="142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5183188" y="2410658"/>
            <a:ext cx="6172200" cy="34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839788" y="3458330"/>
            <a:ext cx="3932237" cy="241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195649" y="136525"/>
            <a:ext cx="11864546" cy="5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Click to edit Master title style</a:t>
            </a:r>
            <a:endParaRPr sz="36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 rot="5400000">
            <a:off x="3734895" y="-2258134"/>
            <a:ext cx="4786055" cy="1186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9" descr="swoosh8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195649" y="1281112"/>
            <a:ext cx="11864546" cy="47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70522" y="62800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9" descr="A sign lit up at n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0024" y="6194295"/>
            <a:ext cx="2350171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10" descr="ddot Mayor logo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9086" y="6342071"/>
            <a:ext cx="2126440" cy="3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 descr="SWOOSH9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ctrTitle"/>
          </p:nvPr>
        </p:nvSpPr>
        <p:spPr>
          <a:xfrm>
            <a:off x="195649" y="3064476"/>
            <a:ext cx="8917459" cy="115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12" descr="SWOOSH9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3314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2" descr="delivers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597" y="139662"/>
            <a:ext cx="9384805" cy="46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13" descr="SWOOSH9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3314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3" descr="ddot5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3600" y="1254160"/>
            <a:ext cx="6256528" cy="235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 descr="swoosh8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4" descr="ddot Mayor logo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9086" y="6342071"/>
            <a:ext cx="2126440" cy="3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 descr="swoosh8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5" descr="ddot Mayor logo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9086" y="6342071"/>
            <a:ext cx="2126440" cy="3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swoosh8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6" descr="ddot Mayor logo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9086" y="6342071"/>
            <a:ext cx="2126440" cy="3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546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95649" y="1281112"/>
            <a:ext cx="11864546" cy="47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dot.dc.gov/" TargetMode="External"/><Relationship Id="rId2" Type="http://schemas.openxmlformats.org/officeDocument/2006/relationships/hyperlink" Target="mailto:aaron.goldbeck@d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ccycletrack.com/crosstow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72204" y="2401337"/>
            <a:ext cx="8917500" cy="223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</a:pPr>
            <a:r>
              <a:rPr lang="en-US" dirty="0"/>
              <a:t>Crosstown Phase II </a:t>
            </a:r>
            <a:br>
              <a:rPr lang="en-US" dirty="0"/>
            </a:br>
            <a:r>
              <a:rPr lang="en-US" dirty="0"/>
              <a:t>Update #6</a:t>
            </a:r>
            <a:br>
              <a:rPr lang="en-US" dirty="0"/>
            </a:br>
            <a:r>
              <a:rPr lang="en-US" dirty="0"/>
              <a:t>Presentation to ANC 1A</a:t>
            </a:r>
            <a:br>
              <a:rPr lang="en-US" dirty="0"/>
            </a:br>
            <a:r>
              <a:rPr lang="en-US" dirty="0"/>
              <a:t>Aaron Goldbeck, DDOT</a:t>
            </a:r>
            <a:br>
              <a:rPr lang="en-US" dirty="0"/>
            </a:br>
            <a:r>
              <a:rPr lang="en-US" dirty="0"/>
              <a:t>3/22/22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6d1cae00d_0_0"/>
          <p:cNvSpPr txBox="1">
            <a:spLocks noGrp="1"/>
          </p:cNvSpPr>
          <p:nvPr>
            <p:ph type="title"/>
          </p:nvPr>
        </p:nvSpPr>
        <p:spPr>
          <a:xfrm>
            <a:off x="195649" y="136525"/>
            <a:ext cx="118644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Arial Narrow"/>
              <a:buNone/>
            </a:pPr>
            <a:r>
              <a:rPr lang="en-US" sz="3240" dirty="0"/>
              <a:t>Warder Update</a:t>
            </a:r>
            <a:endParaRPr sz="3240" dirty="0"/>
          </a:p>
        </p:txBody>
      </p:sp>
      <p:sp>
        <p:nvSpPr>
          <p:cNvPr id="109" name="Google Shape;109;g76d1cae00d_0_0"/>
          <p:cNvSpPr txBox="1">
            <a:spLocks noGrp="1"/>
          </p:cNvSpPr>
          <p:nvPr>
            <p:ph type="body" idx="1"/>
          </p:nvPr>
        </p:nvSpPr>
        <p:spPr>
          <a:xfrm>
            <a:off x="195648" y="1328204"/>
            <a:ext cx="5157587" cy="4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NOI closed on 8/16/21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endParaRPr lang="en-US" dirty="0"/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Tree pit excavation complete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endParaRPr lang="en-US" dirty="0"/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Repaving to end in early April 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endParaRPr lang="en-US" dirty="0"/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Protected bike lane to be installed in mid April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endParaRPr lang="en-US" dirty="0"/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Trees to be planted in late April</a:t>
            </a:r>
          </a:p>
          <a:p>
            <a:pPr marL="495300">
              <a:spcBef>
                <a:spcPts val="0"/>
              </a:spcBef>
              <a:buSzPts val="2400"/>
            </a:pPr>
            <a:endParaRPr lang="en-US" sz="2000" dirty="0"/>
          </a:p>
          <a:p>
            <a:pPr marL="152400" indent="0">
              <a:spcBef>
                <a:spcPts val="0"/>
              </a:spcBef>
              <a:buSzPts val="2400"/>
              <a:buNone/>
            </a:pPr>
            <a:endParaRPr sz="2000" dirty="0"/>
          </a:p>
        </p:txBody>
      </p:sp>
      <p:sp>
        <p:nvSpPr>
          <p:cNvPr id="110" name="Google Shape;110;g76d1cae00d_0_0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D5515-D29D-4CE2-AAB5-DA460287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16" y="1162166"/>
            <a:ext cx="6600440" cy="4887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0ECD-E246-4121-A74E-5FE4252B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84775"/>
            <a:ext cx="11864546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Crosstown Phase II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B406D-AFED-4580-8558-3A5D718E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8255" y="2148396"/>
            <a:ext cx="3734505" cy="40253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Existing protected bike lanes</a:t>
            </a:r>
          </a:p>
          <a:p>
            <a:endParaRPr lang="en-US" dirty="0"/>
          </a:p>
          <a:p>
            <a:r>
              <a:rPr lang="en-US" dirty="0"/>
              <a:t>New protected bike lanes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One-way conversion (westbound) 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Streets planned for freight and transit (bus)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4CD1D-40F6-47E0-B845-5FF4A963A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FC786-5CDF-46B3-88C3-58060383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1" y="1000808"/>
            <a:ext cx="7020768" cy="585719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453CD9-A348-4424-A93F-D1777DDDD40A}"/>
              </a:ext>
            </a:extLst>
          </p:cNvPr>
          <p:cNvSpPr/>
          <p:nvPr/>
        </p:nvSpPr>
        <p:spPr>
          <a:xfrm>
            <a:off x="6041204" y="4469258"/>
            <a:ext cx="1561672" cy="349322"/>
          </a:xfrm>
          <a:custGeom>
            <a:avLst/>
            <a:gdLst>
              <a:gd name="connsiteX0" fmla="*/ 1561672 w 1561672"/>
              <a:gd name="connsiteY0" fmla="*/ 0 h 349322"/>
              <a:gd name="connsiteX1" fmla="*/ 1058239 w 1561672"/>
              <a:gd name="connsiteY1" fmla="*/ 92468 h 349322"/>
              <a:gd name="connsiteX2" fmla="*/ 873304 w 1561672"/>
              <a:gd name="connsiteY2" fmla="*/ 174661 h 349322"/>
              <a:gd name="connsiteX3" fmla="*/ 0 w 1561672"/>
              <a:gd name="connsiteY3" fmla="*/ 349322 h 3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672" h="349322">
                <a:moveTo>
                  <a:pt x="1561672" y="0"/>
                </a:moveTo>
                <a:cubicBezTo>
                  <a:pt x="1367319" y="31679"/>
                  <a:pt x="1172967" y="63358"/>
                  <a:pt x="1058239" y="92468"/>
                </a:cubicBezTo>
                <a:cubicBezTo>
                  <a:pt x="943511" y="121578"/>
                  <a:pt x="1049677" y="131852"/>
                  <a:pt x="873304" y="174661"/>
                </a:cubicBezTo>
                <a:cubicBezTo>
                  <a:pt x="696931" y="217470"/>
                  <a:pt x="348465" y="283396"/>
                  <a:pt x="0" y="349322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C92FF3-4704-40F0-97A2-7760175AB3E6}"/>
              </a:ext>
            </a:extLst>
          </p:cNvPr>
          <p:cNvSpPr/>
          <p:nvPr/>
        </p:nvSpPr>
        <p:spPr>
          <a:xfrm>
            <a:off x="5639145" y="1191802"/>
            <a:ext cx="422608" cy="3595955"/>
          </a:xfrm>
          <a:custGeom>
            <a:avLst/>
            <a:gdLst>
              <a:gd name="connsiteX0" fmla="*/ 83561 w 422608"/>
              <a:gd name="connsiteY0" fmla="*/ 0 h 3595955"/>
              <a:gd name="connsiteX1" fmla="*/ 1367 w 422608"/>
              <a:gd name="connsiteY1" fmla="*/ 339047 h 3595955"/>
              <a:gd name="connsiteX2" fmla="*/ 32190 w 422608"/>
              <a:gd name="connsiteY2" fmla="*/ 380144 h 3595955"/>
              <a:gd name="connsiteX3" fmla="*/ 32190 w 422608"/>
              <a:gd name="connsiteY3" fmla="*/ 750014 h 3595955"/>
              <a:gd name="connsiteX4" fmla="*/ 32190 w 422608"/>
              <a:gd name="connsiteY4" fmla="*/ 1222625 h 3595955"/>
              <a:gd name="connsiteX5" fmla="*/ 21916 w 422608"/>
              <a:gd name="connsiteY5" fmla="*/ 1726059 h 3595955"/>
              <a:gd name="connsiteX6" fmla="*/ 145206 w 422608"/>
              <a:gd name="connsiteY6" fmla="*/ 2167847 h 3595955"/>
              <a:gd name="connsiteX7" fmla="*/ 196576 w 422608"/>
              <a:gd name="connsiteY7" fmla="*/ 2558265 h 3595955"/>
              <a:gd name="connsiteX8" fmla="*/ 309592 w 422608"/>
              <a:gd name="connsiteY8" fmla="*/ 3143892 h 3595955"/>
              <a:gd name="connsiteX9" fmla="*/ 391785 w 422608"/>
              <a:gd name="connsiteY9" fmla="*/ 3595955 h 3595955"/>
              <a:gd name="connsiteX10" fmla="*/ 391785 w 422608"/>
              <a:gd name="connsiteY10" fmla="*/ 3595955 h 3595955"/>
              <a:gd name="connsiteX11" fmla="*/ 391785 w 422608"/>
              <a:gd name="connsiteY11" fmla="*/ 3565133 h 3595955"/>
              <a:gd name="connsiteX12" fmla="*/ 422608 w 422608"/>
              <a:gd name="connsiteY12" fmla="*/ 3585681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608" h="3595955">
                <a:moveTo>
                  <a:pt x="83561" y="0"/>
                </a:moveTo>
                <a:cubicBezTo>
                  <a:pt x="46745" y="137845"/>
                  <a:pt x="9929" y="275690"/>
                  <a:pt x="1367" y="339047"/>
                </a:cubicBezTo>
                <a:cubicBezTo>
                  <a:pt x="-7195" y="402404"/>
                  <a:pt x="27053" y="311650"/>
                  <a:pt x="32190" y="380144"/>
                </a:cubicBezTo>
                <a:cubicBezTo>
                  <a:pt x="37327" y="448638"/>
                  <a:pt x="32190" y="750014"/>
                  <a:pt x="32190" y="750014"/>
                </a:cubicBezTo>
                <a:cubicBezTo>
                  <a:pt x="32190" y="890427"/>
                  <a:pt x="33902" y="1059951"/>
                  <a:pt x="32190" y="1222625"/>
                </a:cubicBezTo>
                <a:cubicBezTo>
                  <a:pt x="30478" y="1385299"/>
                  <a:pt x="3080" y="1568522"/>
                  <a:pt x="21916" y="1726059"/>
                </a:cubicBezTo>
                <a:cubicBezTo>
                  <a:pt x="40752" y="1883596"/>
                  <a:pt x="116096" y="2029146"/>
                  <a:pt x="145206" y="2167847"/>
                </a:cubicBezTo>
                <a:cubicBezTo>
                  <a:pt x="174316" y="2306548"/>
                  <a:pt x="169178" y="2395591"/>
                  <a:pt x="196576" y="2558265"/>
                </a:cubicBezTo>
                <a:cubicBezTo>
                  <a:pt x="223974" y="2720939"/>
                  <a:pt x="277057" y="2970944"/>
                  <a:pt x="309592" y="3143892"/>
                </a:cubicBezTo>
                <a:cubicBezTo>
                  <a:pt x="342127" y="3316840"/>
                  <a:pt x="391785" y="3595955"/>
                  <a:pt x="391785" y="3595955"/>
                </a:cubicBezTo>
                <a:lnTo>
                  <a:pt x="391785" y="3595955"/>
                </a:lnTo>
                <a:cubicBezTo>
                  <a:pt x="391785" y="3590818"/>
                  <a:pt x="386648" y="3566845"/>
                  <a:pt x="391785" y="3565133"/>
                </a:cubicBezTo>
                <a:cubicBezTo>
                  <a:pt x="396922" y="3563421"/>
                  <a:pt x="409765" y="3574551"/>
                  <a:pt x="422608" y="3585681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71B713-5C86-4205-B51D-C3E8148F8BEB}"/>
              </a:ext>
            </a:extLst>
          </p:cNvPr>
          <p:cNvSpPr/>
          <p:nvPr/>
        </p:nvSpPr>
        <p:spPr>
          <a:xfrm>
            <a:off x="4771992" y="1068512"/>
            <a:ext cx="806875" cy="4777484"/>
          </a:xfrm>
          <a:custGeom>
            <a:avLst/>
            <a:gdLst>
              <a:gd name="connsiteX0" fmla="*/ 806875 w 806875"/>
              <a:gd name="connsiteY0" fmla="*/ 4777484 h 4777484"/>
              <a:gd name="connsiteX1" fmla="*/ 118507 w 806875"/>
              <a:gd name="connsiteY1" fmla="*/ 1448657 h 4777484"/>
              <a:gd name="connsiteX2" fmla="*/ 5491 w 806875"/>
              <a:gd name="connsiteY2" fmla="*/ 0 h 477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875" h="4777484">
                <a:moveTo>
                  <a:pt x="806875" y="4777484"/>
                </a:moveTo>
                <a:cubicBezTo>
                  <a:pt x="529473" y="3511194"/>
                  <a:pt x="252071" y="2244904"/>
                  <a:pt x="118507" y="1448657"/>
                </a:cubicBezTo>
                <a:cubicBezTo>
                  <a:pt x="-15057" y="652410"/>
                  <a:pt x="-4783" y="326205"/>
                  <a:pt x="5491" y="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93B8F0-71C2-4338-8296-95EBF8B8D900}"/>
              </a:ext>
            </a:extLst>
          </p:cNvPr>
          <p:cNvSpPr/>
          <p:nvPr/>
        </p:nvSpPr>
        <p:spPr>
          <a:xfrm>
            <a:off x="5127968" y="5876818"/>
            <a:ext cx="480021" cy="996593"/>
          </a:xfrm>
          <a:custGeom>
            <a:avLst/>
            <a:gdLst>
              <a:gd name="connsiteX0" fmla="*/ 50207 w 480021"/>
              <a:gd name="connsiteY0" fmla="*/ 996593 h 996593"/>
              <a:gd name="connsiteX1" fmla="*/ 9111 w 480021"/>
              <a:gd name="connsiteY1" fmla="*/ 575353 h 996593"/>
              <a:gd name="connsiteX2" fmla="*/ 204320 w 480021"/>
              <a:gd name="connsiteY2" fmla="*/ 369870 h 996593"/>
              <a:gd name="connsiteX3" fmla="*/ 461174 w 480021"/>
              <a:gd name="connsiteY3" fmla="*/ 297951 h 996593"/>
              <a:gd name="connsiteX4" fmla="*/ 440625 w 480021"/>
              <a:gd name="connsiteY4" fmla="*/ 0 h 9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21" h="996593">
                <a:moveTo>
                  <a:pt x="50207" y="996593"/>
                </a:moveTo>
                <a:cubicBezTo>
                  <a:pt x="16816" y="838200"/>
                  <a:pt x="-16575" y="679807"/>
                  <a:pt x="9111" y="575353"/>
                </a:cubicBezTo>
                <a:cubicBezTo>
                  <a:pt x="34797" y="470899"/>
                  <a:pt x="128976" y="416104"/>
                  <a:pt x="204320" y="369870"/>
                </a:cubicBezTo>
                <a:cubicBezTo>
                  <a:pt x="279664" y="323636"/>
                  <a:pt x="421790" y="359596"/>
                  <a:pt x="461174" y="297951"/>
                </a:cubicBezTo>
                <a:cubicBezTo>
                  <a:pt x="500558" y="236306"/>
                  <a:pt x="470591" y="118153"/>
                  <a:pt x="44062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4DAFB0-77EB-46B4-A255-9E84E1155624}"/>
              </a:ext>
            </a:extLst>
          </p:cNvPr>
          <p:cNvSpPr/>
          <p:nvPr/>
        </p:nvSpPr>
        <p:spPr>
          <a:xfrm>
            <a:off x="678094" y="5239820"/>
            <a:ext cx="5804899" cy="602943"/>
          </a:xfrm>
          <a:custGeom>
            <a:avLst/>
            <a:gdLst>
              <a:gd name="connsiteX0" fmla="*/ 5804899 w 5804899"/>
              <a:gd name="connsiteY0" fmla="*/ 0 h 602943"/>
              <a:gd name="connsiteX1" fmla="*/ 4582275 w 5804899"/>
              <a:gd name="connsiteY1" fmla="*/ 256854 h 602943"/>
              <a:gd name="connsiteX2" fmla="*/ 3554859 w 5804899"/>
              <a:gd name="connsiteY2" fmla="*/ 421241 h 602943"/>
              <a:gd name="connsiteX3" fmla="*/ 3154167 w 5804899"/>
              <a:gd name="connsiteY3" fmla="*/ 349322 h 602943"/>
              <a:gd name="connsiteX4" fmla="*/ 1993187 w 5804899"/>
              <a:gd name="connsiteY4" fmla="*/ 493160 h 602943"/>
              <a:gd name="connsiteX5" fmla="*/ 606176 w 5804899"/>
              <a:gd name="connsiteY5" fmla="*/ 595901 h 602943"/>
              <a:gd name="connsiteX6" fmla="*/ 0 w 5804899"/>
              <a:gd name="connsiteY6" fmla="*/ 585627 h 6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899" h="602943">
                <a:moveTo>
                  <a:pt x="5804899" y="0"/>
                </a:moveTo>
                <a:cubicBezTo>
                  <a:pt x="5381090" y="93323"/>
                  <a:pt x="4957282" y="186647"/>
                  <a:pt x="4582275" y="256854"/>
                </a:cubicBezTo>
                <a:cubicBezTo>
                  <a:pt x="4207268" y="327061"/>
                  <a:pt x="3792877" y="405830"/>
                  <a:pt x="3554859" y="421241"/>
                </a:cubicBezTo>
                <a:cubicBezTo>
                  <a:pt x="3316841" y="436652"/>
                  <a:pt x="3414446" y="337336"/>
                  <a:pt x="3154167" y="349322"/>
                </a:cubicBezTo>
                <a:cubicBezTo>
                  <a:pt x="2893888" y="361309"/>
                  <a:pt x="2417852" y="452064"/>
                  <a:pt x="1993187" y="493160"/>
                </a:cubicBezTo>
                <a:cubicBezTo>
                  <a:pt x="1568522" y="534256"/>
                  <a:pt x="938374" y="580490"/>
                  <a:pt x="606176" y="595901"/>
                </a:cubicBezTo>
                <a:cubicBezTo>
                  <a:pt x="273978" y="611312"/>
                  <a:pt x="136989" y="598469"/>
                  <a:pt x="0" y="5856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817B3D-7F65-44D8-A6DC-1F654F828C46}"/>
              </a:ext>
            </a:extLst>
          </p:cNvPr>
          <p:cNvSpPr/>
          <p:nvPr/>
        </p:nvSpPr>
        <p:spPr>
          <a:xfrm>
            <a:off x="729465" y="4777483"/>
            <a:ext cx="6133672" cy="1643865"/>
          </a:xfrm>
          <a:custGeom>
            <a:avLst/>
            <a:gdLst>
              <a:gd name="connsiteX0" fmla="*/ 0 w 6133672"/>
              <a:gd name="connsiteY0" fmla="*/ 1643865 h 1643865"/>
              <a:gd name="connsiteX1" fmla="*/ 2157573 w 6133672"/>
              <a:gd name="connsiteY1" fmla="*/ 1479479 h 1643865"/>
              <a:gd name="connsiteX2" fmla="*/ 3565133 w 6133672"/>
              <a:gd name="connsiteY2" fmla="*/ 1294544 h 1643865"/>
              <a:gd name="connsiteX3" fmla="*/ 4952144 w 6133672"/>
              <a:gd name="connsiteY3" fmla="*/ 1089061 h 1643865"/>
              <a:gd name="connsiteX4" fmla="*/ 5301465 w 6133672"/>
              <a:gd name="connsiteY4" fmla="*/ 1089061 h 1643865"/>
              <a:gd name="connsiteX5" fmla="*/ 6133672 w 6133672"/>
              <a:gd name="connsiteY5" fmla="*/ 0 h 164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3672" h="1643865">
                <a:moveTo>
                  <a:pt x="0" y="1643865"/>
                </a:moveTo>
                <a:lnTo>
                  <a:pt x="2157573" y="1479479"/>
                </a:lnTo>
                <a:cubicBezTo>
                  <a:pt x="2751762" y="1421259"/>
                  <a:pt x="3565133" y="1294544"/>
                  <a:pt x="3565133" y="1294544"/>
                </a:cubicBezTo>
                <a:lnTo>
                  <a:pt x="4952144" y="1089061"/>
                </a:lnTo>
                <a:cubicBezTo>
                  <a:pt x="5241533" y="1054814"/>
                  <a:pt x="5104544" y="1270571"/>
                  <a:pt x="5301465" y="1089061"/>
                </a:cubicBezTo>
                <a:cubicBezTo>
                  <a:pt x="5498386" y="907551"/>
                  <a:pt x="5816029" y="453775"/>
                  <a:pt x="6133672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600152-0FD2-4475-8E54-608853DD91AB}"/>
              </a:ext>
            </a:extLst>
          </p:cNvPr>
          <p:cNvSpPr/>
          <p:nvPr/>
        </p:nvSpPr>
        <p:spPr>
          <a:xfrm>
            <a:off x="2116476" y="4828854"/>
            <a:ext cx="3914454" cy="472611"/>
          </a:xfrm>
          <a:custGeom>
            <a:avLst/>
            <a:gdLst>
              <a:gd name="connsiteX0" fmla="*/ 0 w 3914454"/>
              <a:gd name="connsiteY0" fmla="*/ 472611 h 472611"/>
              <a:gd name="connsiteX1" fmla="*/ 750014 w 3914454"/>
              <a:gd name="connsiteY1" fmla="*/ 380144 h 472611"/>
              <a:gd name="connsiteX2" fmla="*/ 1746607 w 3914454"/>
              <a:gd name="connsiteY2" fmla="*/ 256854 h 472611"/>
              <a:gd name="connsiteX3" fmla="*/ 2003461 w 3914454"/>
              <a:gd name="connsiteY3" fmla="*/ 318499 h 472611"/>
              <a:gd name="connsiteX4" fmla="*/ 2578814 w 3914454"/>
              <a:gd name="connsiteY4" fmla="*/ 267128 h 472611"/>
              <a:gd name="connsiteX5" fmla="*/ 3914454 w 3914454"/>
              <a:gd name="connsiteY5" fmla="*/ 0 h 472611"/>
              <a:gd name="connsiteX6" fmla="*/ 3914454 w 3914454"/>
              <a:gd name="connsiteY6" fmla="*/ 0 h 4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4454" h="472611">
                <a:moveTo>
                  <a:pt x="0" y="472611"/>
                </a:moveTo>
                <a:lnTo>
                  <a:pt x="750014" y="380144"/>
                </a:lnTo>
                <a:cubicBezTo>
                  <a:pt x="1041115" y="344185"/>
                  <a:pt x="1537699" y="267128"/>
                  <a:pt x="1746607" y="256854"/>
                </a:cubicBezTo>
                <a:cubicBezTo>
                  <a:pt x="1955515" y="246580"/>
                  <a:pt x="1864760" y="316787"/>
                  <a:pt x="2003461" y="318499"/>
                </a:cubicBezTo>
                <a:cubicBezTo>
                  <a:pt x="2142162" y="320211"/>
                  <a:pt x="2260315" y="320211"/>
                  <a:pt x="2578814" y="267128"/>
                </a:cubicBezTo>
                <a:cubicBezTo>
                  <a:pt x="2897313" y="214045"/>
                  <a:pt x="3914454" y="0"/>
                  <a:pt x="3914454" y="0"/>
                </a:cubicBezTo>
                <a:lnTo>
                  <a:pt x="3914454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6FBFDB-B26F-4733-8E2A-2850011CF39B}"/>
              </a:ext>
            </a:extLst>
          </p:cNvPr>
          <p:cNvSpPr/>
          <p:nvPr/>
        </p:nvSpPr>
        <p:spPr>
          <a:xfrm rot="19267618">
            <a:off x="7947938" y="2318962"/>
            <a:ext cx="422609" cy="276491"/>
          </a:xfrm>
          <a:custGeom>
            <a:avLst/>
            <a:gdLst>
              <a:gd name="connsiteX0" fmla="*/ 1561672 w 1561672"/>
              <a:gd name="connsiteY0" fmla="*/ 0 h 349322"/>
              <a:gd name="connsiteX1" fmla="*/ 1058239 w 1561672"/>
              <a:gd name="connsiteY1" fmla="*/ 92468 h 349322"/>
              <a:gd name="connsiteX2" fmla="*/ 873304 w 1561672"/>
              <a:gd name="connsiteY2" fmla="*/ 174661 h 349322"/>
              <a:gd name="connsiteX3" fmla="*/ 0 w 1561672"/>
              <a:gd name="connsiteY3" fmla="*/ 349322 h 3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672" h="349322">
                <a:moveTo>
                  <a:pt x="1561672" y="0"/>
                </a:moveTo>
                <a:cubicBezTo>
                  <a:pt x="1367319" y="31679"/>
                  <a:pt x="1172967" y="63358"/>
                  <a:pt x="1058239" y="92468"/>
                </a:cubicBezTo>
                <a:cubicBezTo>
                  <a:pt x="943511" y="121578"/>
                  <a:pt x="1049677" y="131852"/>
                  <a:pt x="873304" y="174661"/>
                </a:cubicBezTo>
                <a:cubicBezTo>
                  <a:pt x="696931" y="217470"/>
                  <a:pt x="348465" y="283396"/>
                  <a:pt x="0" y="349322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2787D9-95CA-4CD0-9312-A2147C324685}"/>
              </a:ext>
            </a:extLst>
          </p:cNvPr>
          <p:cNvSpPr/>
          <p:nvPr/>
        </p:nvSpPr>
        <p:spPr>
          <a:xfrm rot="3183439">
            <a:off x="8006408" y="3462513"/>
            <a:ext cx="422608" cy="276491"/>
          </a:xfrm>
          <a:custGeom>
            <a:avLst/>
            <a:gdLst>
              <a:gd name="connsiteX0" fmla="*/ 83561 w 422608"/>
              <a:gd name="connsiteY0" fmla="*/ 0 h 3595955"/>
              <a:gd name="connsiteX1" fmla="*/ 1367 w 422608"/>
              <a:gd name="connsiteY1" fmla="*/ 339047 h 3595955"/>
              <a:gd name="connsiteX2" fmla="*/ 32190 w 422608"/>
              <a:gd name="connsiteY2" fmla="*/ 380144 h 3595955"/>
              <a:gd name="connsiteX3" fmla="*/ 32190 w 422608"/>
              <a:gd name="connsiteY3" fmla="*/ 750014 h 3595955"/>
              <a:gd name="connsiteX4" fmla="*/ 32190 w 422608"/>
              <a:gd name="connsiteY4" fmla="*/ 1222625 h 3595955"/>
              <a:gd name="connsiteX5" fmla="*/ 21916 w 422608"/>
              <a:gd name="connsiteY5" fmla="*/ 1726059 h 3595955"/>
              <a:gd name="connsiteX6" fmla="*/ 145206 w 422608"/>
              <a:gd name="connsiteY6" fmla="*/ 2167847 h 3595955"/>
              <a:gd name="connsiteX7" fmla="*/ 196576 w 422608"/>
              <a:gd name="connsiteY7" fmla="*/ 2558265 h 3595955"/>
              <a:gd name="connsiteX8" fmla="*/ 309592 w 422608"/>
              <a:gd name="connsiteY8" fmla="*/ 3143892 h 3595955"/>
              <a:gd name="connsiteX9" fmla="*/ 391785 w 422608"/>
              <a:gd name="connsiteY9" fmla="*/ 3595955 h 3595955"/>
              <a:gd name="connsiteX10" fmla="*/ 391785 w 422608"/>
              <a:gd name="connsiteY10" fmla="*/ 3595955 h 3595955"/>
              <a:gd name="connsiteX11" fmla="*/ 391785 w 422608"/>
              <a:gd name="connsiteY11" fmla="*/ 3565133 h 3595955"/>
              <a:gd name="connsiteX12" fmla="*/ 422608 w 422608"/>
              <a:gd name="connsiteY12" fmla="*/ 3585681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608" h="3595955">
                <a:moveTo>
                  <a:pt x="83561" y="0"/>
                </a:moveTo>
                <a:cubicBezTo>
                  <a:pt x="46745" y="137845"/>
                  <a:pt x="9929" y="275690"/>
                  <a:pt x="1367" y="339047"/>
                </a:cubicBezTo>
                <a:cubicBezTo>
                  <a:pt x="-7195" y="402404"/>
                  <a:pt x="27053" y="311650"/>
                  <a:pt x="32190" y="380144"/>
                </a:cubicBezTo>
                <a:cubicBezTo>
                  <a:pt x="37327" y="448638"/>
                  <a:pt x="32190" y="750014"/>
                  <a:pt x="32190" y="750014"/>
                </a:cubicBezTo>
                <a:cubicBezTo>
                  <a:pt x="32190" y="890427"/>
                  <a:pt x="33902" y="1059951"/>
                  <a:pt x="32190" y="1222625"/>
                </a:cubicBezTo>
                <a:cubicBezTo>
                  <a:pt x="30478" y="1385299"/>
                  <a:pt x="3080" y="1568522"/>
                  <a:pt x="21916" y="1726059"/>
                </a:cubicBezTo>
                <a:cubicBezTo>
                  <a:pt x="40752" y="1883596"/>
                  <a:pt x="116096" y="2029146"/>
                  <a:pt x="145206" y="2167847"/>
                </a:cubicBezTo>
                <a:cubicBezTo>
                  <a:pt x="174316" y="2306548"/>
                  <a:pt x="169178" y="2395591"/>
                  <a:pt x="196576" y="2558265"/>
                </a:cubicBezTo>
                <a:cubicBezTo>
                  <a:pt x="223974" y="2720939"/>
                  <a:pt x="277057" y="2970944"/>
                  <a:pt x="309592" y="3143892"/>
                </a:cubicBezTo>
                <a:cubicBezTo>
                  <a:pt x="342127" y="3316840"/>
                  <a:pt x="391785" y="3595955"/>
                  <a:pt x="391785" y="3595955"/>
                </a:cubicBezTo>
                <a:lnTo>
                  <a:pt x="391785" y="3595955"/>
                </a:lnTo>
                <a:cubicBezTo>
                  <a:pt x="391785" y="3590818"/>
                  <a:pt x="386648" y="3566845"/>
                  <a:pt x="391785" y="3565133"/>
                </a:cubicBezTo>
                <a:cubicBezTo>
                  <a:pt x="396922" y="3563421"/>
                  <a:pt x="409765" y="3574551"/>
                  <a:pt x="422608" y="3585681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666452-DF8C-4F31-8E58-B7857D2E27D6}"/>
              </a:ext>
            </a:extLst>
          </p:cNvPr>
          <p:cNvSpPr/>
          <p:nvPr/>
        </p:nvSpPr>
        <p:spPr>
          <a:xfrm>
            <a:off x="7980714" y="5408499"/>
            <a:ext cx="283667" cy="349322"/>
          </a:xfrm>
          <a:custGeom>
            <a:avLst/>
            <a:gdLst>
              <a:gd name="connsiteX0" fmla="*/ 5804899 w 5804899"/>
              <a:gd name="connsiteY0" fmla="*/ 0 h 602943"/>
              <a:gd name="connsiteX1" fmla="*/ 4582275 w 5804899"/>
              <a:gd name="connsiteY1" fmla="*/ 256854 h 602943"/>
              <a:gd name="connsiteX2" fmla="*/ 3554859 w 5804899"/>
              <a:gd name="connsiteY2" fmla="*/ 421241 h 602943"/>
              <a:gd name="connsiteX3" fmla="*/ 3154167 w 5804899"/>
              <a:gd name="connsiteY3" fmla="*/ 349322 h 602943"/>
              <a:gd name="connsiteX4" fmla="*/ 1993187 w 5804899"/>
              <a:gd name="connsiteY4" fmla="*/ 493160 h 602943"/>
              <a:gd name="connsiteX5" fmla="*/ 606176 w 5804899"/>
              <a:gd name="connsiteY5" fmla="*/ 595901 h 602943"/>
              <a:gd name="connsiteX6" fmla="*/ 0 w 5804899"/>
              <a:gd name="connsiteY6" fmla="*/ 585627 h 6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899" h="602943">
                <a:moveTo>
                  <a:pt x="5804899" y="0"/>
                </a:moveTo>
                <a:cubicBezTo>
                  <a:pt x="5381090" y="93323"/>
                  <a:pt x="4957282" y="186647"/>
                  <a:pt x="4582275" y="256854"/>
                </a:cubicBezTo>
                <a:cubicBezTo>
                  <a:pt x="4207268" y="327061"/>
                  <a:pt x="3792877" y="405830"/>
                  <a:pt x="3554859" y="421241"/>
                </a:cubicBezTo>
                <a:cubicBezTo>
                  <a:pt x="3316841" y="436652"/>
                  <a:pt x="3414446" y="337336"/>
                  <a:pt x="3154167" y="349322"/>
                </a:cubicBezTo>
                <a:cubicBezTo>
                  <a:pt x="2893888" y="361309"/>
                  <a:pt x="2417852" y="452064"/>
                  <a:pt x="1993187" y="493160"/>
                </a:cubicBezTo>
                <a:cubicBezTo>
                  <a:pt x="1568522" y="534256"/>
                  <a:pt x="938374" y="580490"/>
                  <a:pt x="606176" y="595901"/>
                </a:cubicBezTo>
                <a:cubicBezTo>
                  <a:pt x="273978" y="611312"/>
                  <a:pt x="136989" y="598469"/>
                  <a:pt x="0" y="5856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E1B3E40-2E23-41B8-B270-0B10CDED2115}"/>
              </a:ext>
            </a:extLst>
          </p:cNvPr>
          <p:cNvSpPr/>
          <p:nvPr/>
        </p:nvSpPr>
        <p:spPr>
          <a:xfrm>
            <a:off x="3817398" y="3533275"/>
            <a:ext cx="1979720" cy="259729"/>
          </a:xfrm>
          <a:custGeom>
            <a:avLst/>
            <a:gdLst>
              <a:gd name="connsiteX0" fmla="*/ 0 w 1979720"/>
              <a:gd name="connsiteY0" fmla="*/ 88814 h 259729"/>
              <a:gd name="connsiteX1" fmla="*/ 843379 w 1979720"/>
              <a:gd name="connsiteY1" fmla="*/ 38 h 259729"/>
              <a:gd name="connsiteX2" fmla="*/ 1020932 w 1979720"/>
              <a:gd name="connsiteY2" fmla="*/ 79937 h 259729"/>
              <a:gd name="connsiteX3" fmla="*/ 1269507 w 1979720"/>
              <a:gd name="connsiteY3" fmla="*/ 239735 h 259729"/>
              <a:gd name="connsiteX4" fmla="*/ 1526959 w 1979720"/>
              <a:gd name="connsiteY4" fmla="*/ 248612 h 259729"/>
              <a:gd name="connsiteX5" fmla="*/ 1979720 w 1979720"/>
              <a:gd name="connsiteY5" fmla="*/ 159836 h 2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720" h="259729">
                <a:moveTo>
                  <a:pt x="0" y="88814"/>
                </a:moveTo>
                <a:cubicBezTo>
                  <a:pt x="336612" y="45165"/>
                  <a:pt x="673224" y="1517"/>
                  <a:pt x="843379" y="38"/>
                </a:cubicBezTo>
                <a:cubicBezTo>
                  <a:pt x="1013534" y="-1442"/>
                  <a:pt x="949911" y="39988"/>
                  <a:pt x="1020932" y="79937"/>
                </a:cubicBezTo>
                <a:cubicBezTo>
                  <a:pt x="1091953" y="119886"/>
                  <a:pt x="1185169" y="211623"/>
                  <a:pt x="1269507" y="239735"/>
                </a:cubicBezTo>
                <a:cubicBezTo>
                  <a:pt x="1353845" y="267848"/>
                  <a:pt x="1408590" y="261929"/>
                  <a:pt x="1526959" y="248612"/>
                </a:cubicBezTo>
                <a:cubicBezTo>
                  <a:pt x="1645328" y="235296"/>
                  <a:pt x="1812524" y="197566"/>
                  <a:pt x="1979720" y="159836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876CE9-2FE1-4231-9001-2B07934F747F}"/>
              </a:ext>
            </a:extLst>
          </p:cNvPr>
          <p:cNvSpPr/>
          <p:nvPr/>
        </p:nvSpPr>
        <p:spPr>
          <a:xfrm>
            <a:off x="7857804" y="4504065"/>
            <a:ext cx="548961" cy="259729"/>
          </a:xfrm>
          <a:custGeom>
            <a:avLst/>
            <a:gdLst>
              <a:gd name="connsiteX0" fmla="*/ 0 w 1979720"/>
              <a:gd name="connsiteY0" fmla="*/ 88814 h 259729"/>
              <a:gd name="connsiteX1" fmla="*/ 843379 w 1979720"/>
              <a:gd name="connsiteY1" fmla="*/ 38 h 259729"/>
              <a:gd name="connsiteX2" fmla="*/ 1020932 w 1979720"/>
              <a:gd name="connsiteY2" fmla="*/ 79937 h 259729"/>
              <a:gd name="connsiteX3" fmla="*/ 1269507 w 1979720"/>
              <a:gd name="connsiteY3" fmla="*/ 239735 h 259729"/>
              <a:gd name="connsiteX4" fmla="*/ 1526959 w 1979720"/>
              <a:gd name="connsiteY4" fmla="*/ 248612 h 259729"/>
              <a:gd name="connsiteX5" fmla="*/ 1979720 w 1979720"/>
              <a:gd name="connsiteY5" fmla="*/ 159836 h 2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720" h="259729">
                <a:moveTo>
                  <a:pt x="0" y="88814"/>
                </a:moveTo>
                <a:cubicBezTo>
                  <a:pt x="336612" y="45165"/>
                  <a:pt x="673224" y="1517"/>
                  <a:pt x="843379" y="38"/>
                </a:cubicBezTo>
                <a:cubicBezTo>
                  <a:pt x="1013534" y="-1442"/>
                  <a:pt x="949911" y="39988"/>
                  <a:pt x="1020932" y="79937"/>
                </a:cubicBezTo>
                <a:cubicBezTo>
                  <a:pt x="1091953" y="119886"/>
                  <a:pt x="1185169" y="211623"/>
                  <a:pt x="1269507" y="239735"/>
                </a:cubicBezTo>
                <a:cubicBezTo>
                  <a:pt x="1353845" y="267848"/>
                  <a:pt x="1408590" y="261929"/>
                  <a:pt x="1526959" y="248612"/>
                </a:cubicBezTo>
                <a:cubicBezTo>
                  <a:pt x="1645328" y="235296"/>
                  <a:pt x="1812524" y="197566"/>
                  <a:pt x="1979720" y="159836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C679EF-A8BC-4169-A62B-67E1E65AB611}"/>
              </a:ext>
            </a:extLst>
          </p:cNvPr>
          <p:cNvSpPr txBox="1"/>
          <p:nvPr/>
        </p:nvSpPr>
        <p:spPr>
          <a:xfrm>
            <a:off x="5267578" y="288186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 Pl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E389D-AD31-44B0-B7D7-0AB0C28534BA}"/>
              </a:ext>
            </a:extLst>
          </p:cNvPr>
          <p:cNvSpPr txBox="1"/>
          <p:nvPr/>
        </p:nvSpPr>
        <p:spPr>
          <a:xfrm>
            <a:off x="4499747" y="26153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DA0B83-B7AB-43ED-B619-823992FE9067}"/>
              </a:ext>
            </a:extLst>
          </p:cNvPr>
          <p:cNvSpPr txBox="1"/>
          <p:nvPr/>
        </p:nvSpPr>
        <p:spPr>
          <a:xfrm rot="21228096">
            <a:off x="3867866" y="327511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 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F42A12-6314-446D-B8EE-D7147754E4A9}"/>
              </a:ext>
            </a:extLst>
          </p:cNvPr>
          <p:cNvSpPr txBox="1"/>
          <p:nvPr/>
        </p:nvSpPr>
        <p:spPr>
          <a:xfrm rot="21153166">
            <a:off x="4286972" y="479478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Kenyon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4BE687-5969-4B0A-AF8F-99F408CCEE34}"/>
              </a:ext>
            </a:extLst>
          </p:cNvPr>
          <p:cNvSpPr txBox="1"/>
          <p:nvPr/>
        </p:nvSpPr>
        <p:spPr>
          <a:xfrm rot="21116441">
            <a:off x="4391731" y="569874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Columbia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8124A9-CE60-44F5-BB94-C1465FBB6953}"/>
              </a:ext>
            </a:extLst>
          </p:cNvPr>
          <p:cNvSpPr txBox="1"/>
          <p:nvPr/>
        </p:nvSpPr>
        <p:spPr>
          <a:xfrm rot="20978554">
            <a:off x="4425927" y="528338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Irving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3033EB-43D0-4ED3-8719-AD25DE415EDD}"/>
              </a:ext>
            </a:extLst>
          </p:cNvPr>
          <p:cNvSpPr txBox="1"/>
          <p:nvPr/>
        </p:nvSpPr>
        <p:spPr>
          <a:xfrm>
            <a:off x="4838037" y="6538108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0AEF49-5CD4-42BD-BFBC-BD3C699A8317}"/>
              </a:ext>
            </a:extLst>
          </p:cNvPr>
          <p:cNvCxnSpPr>
            <a:cxnSpLocks/>
          </p:cNvCxnSpPr>
          <p:nvPr/>
        </p:nvCxnSpPr>
        <p:spPr>
          <a:xfrm flipH="1">
            <a:off x="4073703" y="3691334"/>
            <a:ext cx="339013" cy="37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893C16-9D03-4C6F-9CC2-7C1CA765B1D4}"/>
              </a:ext>
            </a:extLst>
          </p:cNvPr>
          <p:cNvCxnSpPr>
            <a:cxnSpLocks/>
          </p:cNvCxnSpPr>
          <p:nvPr/>
        </p:nvCxnSpPr>
        <p:spPr>
          <a:xfrm flipH="1">
            <a:off x="5330954" y="3856491"/>
            <a:ext cx="339013" cy="37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C84EAC-7DD3-4B1F-9F2A-F9DFC8BF56B5}"/>
              </a:ext>
            </a:extLst>
          </p:cNvPr>
          <p:cNvCxnSpPr>
            <a:cxnSpLocks/>
          </p:cNvCxnSpPr>
          <p:nvPr/>
        </p:nvCxnSpPr>
        <p:spPr>
          <a:xfrm flipH="1">
            <a:off x="10285093" y="4818580"/>
            <a:ext cx="3207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902723-9D09-4305-8F3F-2E23DEE5F8B8}"/>
              </a:ext>
            </a:extLst>
          </p:cNvPr>
          <p:cNvSpPr/>
          <p:nvPr/>
        </p:nvSpPr>
        <p:spPr>
          <a:xfrm>
            <a:off x="5589142" y="4818580"/>
            <a:ext cx="575352" cy="1345953"/>
          </a:xfrm>
          <a:custGeom>
            <a:avLst/>
            <a:gdLst>
              <a:gd name="connsiteX0" fmla="*/ 462337 w 575352"/>
              <a:gd name="connsiteY0" fmla="*/ 0 h 1345953"/>
              <a:gd name="connsiteX1" fmla="*/ 452062 w 575352"/>
              <a:gd name="connsiteY1" fmla="*/ 51371 h 1345953"/>
              <a:gd name="connsiteX2" fmla="*/ 462337 w 575352"/>
              <a:gd name="connsiteY2" fmla="*/ 82193 h 1345953"/>
              <a:gd name="connsiteX3" fmla="*/ 472611 w 575352"/>
              <a:gd name="connsiteY3" fmla="*/ 123290 h 1345953"/>
              <a:gd name="connsiteX4" fmla="*/ 482885 w 575352"/>
              <a:gd name="connsiteY4" fmla="*/ 236305 h 1345953"/>
              <a:gd name="connsiteX5" fmla="*/ 493159 w 575352"/>
              <a:gd name="connsiteY5" fmla="*/ 267128 h 1345953"/>
              <a:gd name="connsiteX6" fmla="*/ 513707 w 575352"/>
              <a:gd name="connsiteY6" fmla="*/ 410966 h 1345953"/>
              <a:gd name="connsiteX7" fmla="*/ 534256 w 575352"/>
              <a:gd name="connsiteY7" fmla="*/ 431514 h 1345953"/>
              <a:gd name="connsiteX8" fmla="*/ 544530 w 575352"/>
              <a:gd name="connsiteY8" fmla="*/ 554804 h 1345953"/>
              <a:gd name="connsiteX9" fmla="*/ 554804 w 575352"/>
              <a:gd name="connsiteY9" fmla="*/ 585627 h 1345953"/>
              <a:gd name="connsiteX10" fmla="*/ 575352 w 575352"/>
              <a:gd name="connsiteY10" fmla="*/ 657546 h 1345953"/>
              <a:gd name="connsiteX11" fmla="*/ 565078 w 575352"/>
              <a:gd name="connsiteY11" fmla="*/ 770562 h 1345953"/>
              <a:gd name="connsiteX12" fmla="*/ 544530 w 575352"/>
              <a:gd name="connsiteY12" fmla="*/ 801384 h 1345953"/>
              <a:gd name="connsiteX13" fmla="*/ 482885 w 575352"/>
              <a:gd name="connsiteY13" fmla="*/ 863029 h 1345953"/>
              <a:gd name="connsiteX14" fmla="*/ 472611 w 575352"/>
              <a:gd name="connsiteY14" fmla="*/ 893851 h 1345953"/>
              <a:gd name="connsiteX15" fmla="*/ 462337 w 575352"/>
              <a:gd name="connsiteY15" fmla="*/ 976045 h 1345953"/>
              <a:gd name="connsiteX16" fmla="*/ 441788 w 575352"/>
              <a:gd name="connsiteY16" fmla="*/ 996593 h 1345953"/>
              <a:gd name="connsiteX17" fmla="*/ 421240 w 575352"/>
              <a:gd name="connsiteY17" fmla="*/ 1027416 h 1345953"/>
              <a:gd name="connsiteX18" fmla="*/ 410966 w 575352"/>
              <a:gd name="connsiteY18" fmla="*/ 1058238 h 1345953"/>
              <a:gd name="connsiteX19" fmla="*/ 369869 w 575352"/>
              <a:gd name="connsiteY19" fmla="*/ 1109609 h 1345953"/>
              <a:gd name="connsiteX20" fmla="*/ 328773 w 575352"/>
              <a:gd name="connsiteY20" fmla="*/ 1171254 h 1345953"/>
              <a:gd name="connsiteX21" fmla="*/ 308224 w 575352"/>
              <a:gd name="connsiteY21" fmla="*/ 1191802 h 1345953"/>
              <a:gd name="connsiteX22" fmla="*/ 256854 w 575352"/>
              <a:gd name="connsiteY22" fmla="*/ 1232899 h 1345953"/>
              <a:gd name="connsiteX23" fmla="*/ 236305 w 575352"/>
              <a:gd name="connsiteY23" fmla="*/ 1253447 h 1345953"/>
              <a:gd name="connsiteX24" fmla="*/ 174660 w 575352"/>
              <a:gd name="connsiteY24" fmla="*/ 1273995 h 1345953"/>
              <a:gd name="connsiteX25" fmla="*/ 143838 w 575352"/>
              <a:gd name="connsiteY25" fmla="*/ 1284269 h 1345953"/>
              <a:gd name="connsiteX26" fmla="*/ 113015 w 575352"/>
              <a:gd name="connsiteY26" fmla="*/ 1294544 h 1345953"/>
              <a:gd name="connsiteX27" fmla="*/ 41096 w 575352"/>
              <a:gd name="connsiteY27" fmla="*/ 1325366 h 1345953"/>
              <a:gd name="connsiteX28" fmla="*/ 0 w 575352"/>
              <a:gd name="connsiteY28" fmla="*/ 1345914 h 134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352" h="1345953">
                <a:moveTo>
                  <a:pt x="462337" y="0"/>
                </a:moveTo>
                <a:cubicBezTo>
                  <a:pt x="458912" y="17124"/>
                  <a:pt x="452062" y="33908"/>
                  <a:pt x="452062" y="51371"/>
                </a:cubicBezTo>
                <a:cubicBezTo>
                  <a:pt x="452062" y="62201"/>
                  <a:pt x="459362" y="71780"/>
                  <a:pt x="462337" y="82193"/>
                </a:cubicBezTo>
                <a:cubicBezTo>
                  <a:pt x="466216" y="95770"/>
                  <a:pt x="469186" y="109591"/>
                  <a:pt x="472611" y="123290"/>
                </a:cubicBezTo>
                <a:cubicBezTo>
                  <a:pt x="476036" y="160962"/>
                  <a:pt x="477536" y="198858"/>
                  <a:pt x="482885" y="236305"/>
                </a:cubicBezTo>
                <a:cubicBezTo>
                  <a:pt x="484417" y="247026"/>
                  <a:pt x="491627" y="256407"/>
                  <a:pt x="493159" y="267128"/>
                </a:cubicBezTo>
                <a:cubicBezTo>
                  <a:pt x="493437" y="269073"/>
                  <a:pt x="494613" y="379144"/>
                  <a:pt x="513707" y="410966"/>
                </a:cubicBezTo>
                <a:cubicBezTo>
                  <a:pt x="518691" y="419272"/>
                  <a:pt x="527406" y="424665"/>
                  <a:pt x="534256" y="431514"/>
                </a:cubicBezTo>
                <a:cubicBezTo>
                  <a:pt x="537681" y="472611"/>
                  <a:pt x="539080" y="513927"/>
                  <a:pt x="544530" y="554804"/>
                </a:cubicBezTo>
                <a:cubicBezTo>
                  <a:pt x="545961" y="565539"/>
                  <a:pt x="551829" y="575214"/>
                  <a:pt x="554804" y="585627"/>
                </a:cubicBezTo>
                <a:cubicBezTo>
                  <a:pt x="580605" y="675933"/>
                  <a:pt x="550718" y="583642"/>
                  <a:pt x="575352" y="657546"/>
                </a:cubicBezTo>
                <a:cubicBezTo>
                  <a:pt x="571927" y="695218"/>
                  <a:pt x="573004" y="733574"/>
                  <a:pt x="565078" y="770562"/>
                </a:cubicBezTo>
                <a:cubicBezTo>
                  <a:pt x="562491" y="782636"/>
                  <a:pt x="552733" y="792155"/>
                  <a:pt x="544530" y="801384"/>
                </a:cubicBezTo>
                <a:cubicBezTo>
                  <a:pt x="525224" y="823104"/>
                  <a:pt x="503433" y="842481"/>
                  <a:pt x="482885" y="863029"/>
                </a:cubicBezTo>
                <a:cubicBezTo>
                  <a:pt x="479460" y="873303"/>
                  <a:pt x="474548" y="883196"/>
                  <a:pt x="472611" y="893851"/>
                </a:cubicBezTo>
                <a:cubicBezTo>
                  <a:pt x="467672" y="921017"/>
                  <a:pt x="470271" y="949598"/>
                  <a:pt x="462337" y="976045"/>
                </a:cubicBezTo>
                <a:cubicBezTo>
                  <a:pt x="459554" y="985323"/>
                  <a:pt x="447839" y="989029"/>
                  <a:pt x="441788" y="996593"/>
                </a:cubicBezTo>
                <a:cubicBezTo>
                  <a:pt x="434074" y="1006235"/>
                  <a:pt x="426762" y="1016371"/>
                  <a:pt x="421240" y="1027416"/>
                </a:cubicBezTo>
                <a:cubicBezTo>
                  <a:pt x="416397" y="1037102"/>
                  <a:pt x="415809" y="1048552"/>
                  <a:pt x="410966" y="1058238"/>
                </a:cubicBezTo>
                <a:cubicBezTo>
                  <a:pt x="385823" y="1108523"/>
                  <a:pt x="398538" y="1071383"/>
                  <a:pt x="369869" y="1109609"/>
                </a:cubicBezTo>
                <a:cubicBezTo>
                  <a:pt x="355052" y="1129366"/>
                  <a:pt x="346236" y="1153792"/>
                  <a:pt x="328773" y="1171254"/>
                </a:cubicBezTo>
                <a:cubicBezTo>
                  <a:pt x="321923" y="1178103"/>
                  <a:pt x="314275" y="1184238"/>
                  <a:pt x="308224" y="1191802"/>
                </a:cubicBezTo>
                <a:cubicBezTo>
                  <a:pt x="274425" y="1234050"/>
                  <a:pt x="305743" y="1216601"/>
                  <a:pt x="256854" y="1232899"/>
                </a:cubicBezTo>
                <a:cubicBezTo>
                  <a:pt x="250004" y="1239748"/>
                  <a:pt x="244969" y="1249115"/>
                  <a:pt x="236305" y="1253447"/>
                </a:cubicBezTo>
                <a:cubicBezTo>
                  <a:pt x="216932" y="1263133"/>
                  <a:pt x="195208" y="1267146"/>
                  <a:pt x="174660" y="1273995"/>
                </a:cubicBezTo>
                <a:lnTo>
                  <a:pt x="143838" y="1284269"/>
                </a:lnTo>
                <a:cubicBezTo>
                  <a:pt x="133564" y="1287694"/>
                  <a:pt x="122702" y="1289701"/>
                  <a:pt x="113015" y="1294544"/>
                </a:cubicBezTo>
                <a:cubicBezTo>
                  <a:pt x="62232" y="1319935"/>
                  <a:pt x="86449" y="1310249"/>
                  <a:pt x="41096" y="1325366"/>
                </a:cubicBezTo>
                <a:cubicBezTo>
                  <a:pt x="7425" y="1347814"/>
                  <a:pt x="22622" y="1345914"/>
                  <a:pt x="0" y="1345914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2E5D-BCCF-4377-A649-6A426722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Get in Touch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A9BCA-F2F5-430C-8EF3-49D4EDC88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Aaron Goldbeck</a:t>
            </a:r>
            <a:endParaRPr lang="en-US" dirty="0"/>
          </a:p>
          <a:p>
            <a:pPr marL="114300" indent="0">
              <a:buNone/>
            </a:pPr>
            <a:r>
              <a:rPr lang="en-US" i="1" dirty="0"/>
              <a:t>Bicycle Program Specialist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Planning &amp; Sustainability Division</a:t>
            </a:r>
            <a:br>
              <a:rPr lang="en-US" dirty="0"/>
            </a:br>
            <a:r>
              <a:rPr lang="en-US" dirty="0"/>
              <a:t>District Department of Transportation</a:t>
            </a:r>
            <a:br>
              <a:rPr lang="en-US" dirty="0"/>
            </a:br>
            <a:r>
              <a:rPr lang="en-US" dirty="0"/>
              <a:t>250 M Street SE, Suite 500</a:t>
            </a:r>
            <a:br>
              <a:rPr lang="en-US" dirty="0"/>
            </a:br>
            <a:r>
              <a:rPr lang="en-US" dirty="0"/>
              <a:t>Washington, DC 20003</a:t>
            </a:r>
          </a:p>
          <a:p>
            <a:pPr marL="114300" indent="0">
              <a:buNone/>
            </a:pPr>
            <a:r>
              <a:rPr lang="en-US" b="1" dirty="0"/>
              <a:t>e.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aaron.goldbeck@dc.gov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b="1" dirty="0"/>
              <a:t>w.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ddot.dc.gov</a:t>
            </a:r>
            <a:endParaRPr lang="en-US" u="sng" dirty="0"/>
          </a:p>
          <a:p>
            <a:pPr marL="114300" indent="0">
              <a:buNone/>
            </a:pPr>
            <a:r>
              <a:rPr lang="en-US" b="1" dirty="0"/>
              <a:t>w. </a:t>
            </a:r>
            <a:r>
              <a:rPr lang="en-US" dirty="0">
                <a:hlinkClick r:id="rId4"/>
              </a:rPr>
              <a:t>https://www.dccycletrack.com/crosstown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327B-F2F8-4A18-85FF-B0242E8318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2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A951-9C50-4EF6-A18B-7CE41FDA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C6E66-235C-4BD6-8F10-E9A7AE0C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1281112"/>
            <a:ext cx="11864546" cy="5440363"/>
          </a:xfrm>
        </p:spPr>
        <p:txBody>
          <a:bodyPr>
            <a:normAutofit fontScale="92500"/>
          </a:bodyPr>
          <a:lstStyle/>
          <a:p>
            <a:pPr>
              <a:buSzPct val="50000"/>
            </a:pPr>
            <a:r>
              <a:rPr lang="en-US" sz="5400" dirty="0"/>
              <a:t>Project History &amp; Overview</a:t>
            </a:r>
          </a:p>
          <a:p>
            <a:pPr>
              <a:buSzPct val="50000"/>
            </a:pPr>
            <a:r>
              <a:rPr lang="en-US" sz="5400" dirty="0"/>
              <a:t>Warder Update</a:t>
            </a:r>
          </a:p>
          <a:p>
            <a:pPr>
              <a:buSzPct val="50000"/>
            </a:pPr>
            <a:r>
              <a:rPr lang="en-US" sz="5400" dirty="0"/>
              <a:t>Park Pl &amp; Park Rd Plans</a:t>
            </a:r>
          </a:p>
          <a:p>
            <a:pPr>
              <a:buSzPct val="50000"/>
            </a:pPr>
            <a:r>
              <a:rPr lang="en-US" sz="5400" dirty="0"/>
              <a:t>Kenyon Plans</a:t>
            </a:r>
          </a:p>
          <a:p>
            <a:pPr>
              <a:buSzPct val="50000"/>
            </a:pPr>
            <a:r>
              <a:rPr lang="en-US" sz="5400" dirty="0"/>
              <a:t>Q&amp;A, Feedback on Park Pl &amp; Park Rd</a:t>
            </a:r>
          </a:p>
          <a:p>
            <a:pPr>
              <a:buSzPct val="50000"/>
            </a:pPr>
            <a:r>
              <a:rPr lang="en-US" sz="5400" dirty="0"/>
              <a:t>Q&amp;A, Feedback on Kenyon</a:t>
            </a:r>
          </a:p>
          <a:p>
            <a:pPr lvl="1"/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8CF65-7C50-4CA8-94A3-71A5254EFD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CDDF-3C94-4542-B150-05BBC169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7C89-52D5-492D-9531-45AD639FE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1592493"/>
            <a:ext cx="11800702" cy="5128981"/>
          </a:xfrm>
        </p:spPr>
        <p:txBody>
          <a:bodyPr>
            <a:normAutofit/>
          </a:bodyPr>
          <a:lstStyle/>
          <a:p>
            <a:r>
              <a:rPr lang="en-US" sz="3600" dirty="0"/>
              <a:t>Parking Protected Bike Lanes built on </a:t>
            </a:r>
            <a:br>
              <a:rPr lang="en-US" sz="3600" dirty="0"/>
            </a:br>
            <a:r>
              <a:rPr lang="en-US" sz="3600" dirty="0"/>
              <a:t>Park Pl, Kenyon St, and Warder St NW</a:t>
            </a:r>
          </a:p>
          <a:p>
            <a:r>
              <a:rPr lang="en-US" sz="3600" dirty="0"/>
              <a:t>Conversion of one travel lane on Park Pl to parking</a:t>
            </a:r>
          </a:p>
          <a:p>
            <a:r>
              <a:rPr lang="en-US" sz="3600" dirty="0"/>
              <a:t>Conversion of Park Rd to one-way westbound, parking added to south side of street</a:t>
            </a:r>
          </a:p>
          <a:p>
            <a:r>
              <a:rPr lang="en-US" sz="3600" dirty="0"/>
              <a:t>Removal of rush hour parking on Kenyon</a:t>
            </a:r>
          </a:p>
          <a:p>
            <a:r>
              <a:rPr lang="en-US" sz="3600" dirty="0"/>
              <a:t>Net parking gain in neighborhood</a:t>
            </a:r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182E-C7E1-4DBA-B177-51AA624E2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0ECD-E246-4121-A74E-5FE4252B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84775"/>
            <a:ext cx="11864546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Crosstown Phase II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B406D-AFED-4580-8558-3A5D718E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8255" y="2148396"/>
            <a:ext cx="3734505" cy="40253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Existing protected bike lanes</a:t>
            </a:r>
          </a:p>
          <a:p>
            <a:endParaRPr lang="en-US" dirty="0"/>
          </a:p>
          <a:p>
            <a:r>
              <a:rPr lang="en-US" dirty="0"/>
              <a:t>New protected bike lanes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One-way conversion (westbound) 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Streets planned for freight and transit (bus)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4CD1D-40F6-47E0-B845-5FF4A963A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FC786-5CDF-46B3-88C3-58060383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1" y="1000808"/>
            <a:ext cx="7020768" cy="585719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453CD9-A348-4424-A93F-D1777DDDD40A}"/>
              </a:ext>
            </a:extLst>
          </p:cNvPr>
          <p:cNvSpPr/>
          <p:nvPr/>
        </p:nvSpPr>
        <p:spPr>
          <a:xfrm>
            <a:off x="6041204" y="4469258"/>
            <a:ext cx="1561672" cy="349322"/>
          </a:xfrm>
          <a:custGeom>
            <a:avLst/>
            <a:gdLst>
              <a:gd name="connsiteX0" fmla="*/ 1561672 w 1561672"/>
              <a:gd name="connsiteY0" fmla="*/ 0 h 349322"/>
              <a:gd name="connsiteX1" fmla="*/ 1058239 w 1561672"/>
              <a:gd name="connsiteY1" fmla="*/ 92468 h 349322"/>
              <a:gd name="connsiteX2" fmla="*/ 873304 w 1561672"/>
              <a:gd name="connsiteY2" fmla="*/ 174661 h 349322"/>
              <a:gd name="connsiteX3" fmla="*/ 0 w 1561672"/>
              <a:gd name="connsiteY3" fmla="*/ 349322 h 3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672" h="349322">
                <a:moveTo>
                  <a:pt x="1561672" y="0"/>
                </a:moveTo>
                <a:cubicBezTo>
                  <a:pt x="1367319" y="31679"/>
                  <a:pt x="1172967" y="63358"/>
                  <a:pt x="1058239" y="92468"/>
                </a:cubicBezTo>
                <a:cubicBezTo>
                  <a:pt x="943511" y="121578"/>
                  <a:pt x="1049677" y="131852"/>
                  <a:pt x="873304" y="174661"/>
                </a:cubicBezTo>
                <a:cubicBezTo>
                  <a:pt x="696931" y="217470"/>
                  <a:pt x="348465" y="283396"/>
                  <a:pt x="0" y="349322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C92FF3-4704-40F0-97A2-7760175AB3E6}"/>
              </a:ext>
            </a:extLst>
          </p:cNvPr>
          <p:cNvSpPr/>
          <p:nvPr/>
        </p:nvSpPr>
        <p:spPr>
          <a:xfrm>
            <a:off x="5639145" y="1191802"/>
            <a:ext cx="422608" cy="3595955"/>
          </a:xfrm>
          <a:custGeom>
            <a:avLst/>
            <a:gdLst>
              <a:gd name="connsiteX0" fmla="*/ 83561 w 422608"/>
              <a:gd name="connsiteY0" fmla="*/ 0 h 3595955"/>
              <a:gd name="connsiteX1" fmla="*/ 1367 w 422608"/>
              <a:gd name="connsiteY1" fmla="*/ 339047 h 3595955"/>
              <a:gd name="connsiteX2" fmla="*/ 32190 w 422608"/>
              <a:gd name="connsiteY2" fmla="*/ 380144 h 3595955"/>
              <a:gd name="connsiteX3" fmla="*/ 32190 w 422608"/>
              <a:gd name="connsiteY3" fmla="*/ 750014 h 3595955"/>
              <a:gd name="connsiteX4" fmla="*/ 32190 w 422608"/>
              <a:gd name="connsiteY4" fmla="*/ 1222625 h 3595955"/>
              <a:gd name="connsiteX5" fmla="*/ 21916 w 422608"/>
              <a:gd name="connsiteY5" fmla="*/ 1726059 h 3595955"/>
              <a:gd name="connsiteX6" fmla="*/ 145206 w 422608"/>
              <a:gd name="connsiteY6" fmla="*/ 2167847 h 3595955"/>
              <a:gd name="connsiteX7" fmla="*/ 196576 w 422608"/>
              <a:gd name="connsiteY7" fmla="*/ 2558265 h 3595955"/>
              <a:gd name="connsiteX8" fmla="*/ 309592 w 422608"/>
              <a:gd name="connsiteY8" fmla="*/ 3143892 h 3595955"/>
              <a:gd name="connsiteX9" fmla="*/ 391785 w 422608"/>
              <a:gd name="connsiteY9" fmla="*/ 3595955 h 3595955"/>
              <a:gd name="connsiteX10" fmla="*/ 391785 w 422608"/>
              <a:gd name="connsiteY10" fmla="*/ 3595955 h 3595955"/>
              <a:gd name="connsiteX11" fmla="*/ 391785 w 422608"/>
              <a:gd name="connsiteY11" fmla="*/ 3565133 h 3595955"/>
              <a:gd name="connsiteX12" fmla="*/ 422608 w 422608"/>
              <a:gd name="connsiteY12" fmla="*/ 3585681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608" h="3595955">
                <a:moveTo>
                  <a:pt x="83561" y="0"/>
                </a:moveTo>
                <a:cubicBezTo>
                  <a:pt x="46745" y="137845"/>
                  <a:pt x="9929" y="275690"/>
                  <a:pt x="1367" y="339047"/>
                </a:cubicBezTo>
                <a:cubicBezTo>
                  <a:pt x="-7195" y="402404"/>
                  <a:pt x="27053" y="311650"/>
                  <a:pt x="32190" y="380144"/>
                </a:cubicBezTo>
                <a:cubicBezTo>
                  <a:pt x="37327" y="448638"/>
                  <a:pt x="32190" y="750014"/>
                  <a:pt x="32190" y="750014"/>
                </a:cubicBezTo>
                <a:cubicBezTo>
                  <a:pt x="32190" y="890427"/>
                  <a:pt x="33902" y="1059951"/>
                  <a:pt x="32190" y="1222625"/>
                </a:cubicBezTo>
                <a:cubicBezTo>
                  <a:pt x="30478" y="1385299"/>
                  <a:pt x="3080" y="1568522"/>
                  <a:pt x="21916" y="1726059"/>
                </a:cubicBezTo>
                <a:cubicBezTo>
                  <a:pt x="40752" y="1883596"/>
                  <a:pt x="116096" y="2029146"/>
                  <a:pt x="145206" y="2167847"/>
                </a:cubicBezTo>
                <a:cubicBezTo>
                  <a:pt x="174316" y="2306548"/>
                  <a:pt x="169178" y="2395591"/>
                  <a:pt x="196576" y="2558265"/>
                </a:cubicBezTo>
                <a:cubicBezTo>
                  <a:pt x="223974" y="2720939"/>
                  <a:pt x="277057" y="2970944"/>
                  <a:pt x="309592" y="3143892"/>
                </a:cubicBezTo>
                <a:cubicBezTo>
                  <a:pt x="342127" y="3316840"/>
                  <a:pt x="391785" y="3595955"/>
                  <a:pt x="391785" y="3595955"/>
                </a:cubicBezTo>
                <a:lnTo>
                  <a:pt x="391785" y="3595955"/>
                </a:lnTo>
                <a:cubicBezTo>
                  <a:pt x="391785" y="3590818"/>
                  <a:pt x="386648" y="3566845"/>
                  <a:pt x="391785" y="3565133"/>
                </a:cubicBezTo>
                <a:cubicBezTo>
                  <a:pt x="396922" y="3563421"/>
                  <a:pt x="409765" y="3574551"/>
                  <a:pt x="422608" y="3585681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71B713-5C86-4205-B51D-C3E8148F8BEB}"/>
              </a:ext>
            </a:extLst>
          </p:cNvPr>
          <p:cNvSpPr/>
          <p:nvPr/>
        </p:nvSpPr>
        <p:spPr>
          <a:xfrm>
            <a:off x="4771992" y="1068512"/>
            <a:ext cx="806875" cy="4777484"/>
          </a:xfrm>
          <a:custGeom>
            <a:avLst/>
            <a:gdLst>
              <a:gd name="connsiteX0" fmla="*/ 806875 w 806875"/>
              <a:gd name="connsiteY0" fmla="*/ 4777484 h 4777484"/>
              <a:gd name="connsiteX1" fmla="*/ 118507 w 806875"/>
              <a:gd name="connsiteY1" fmla="*/ 1448657 h 4777484"/>
              <a:gd name="connsiteX2" fmla="*/ 5491 w 806875"/>
              <a:gd name="connsiteY2" fmla="*/ 0 h 477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875" h="4777484">
                <a:moveTo>
                  <a:pt x="806875" y="4777484"/>
                </a:moveTo>
                <a:cubicBezTo>
                  <a:pt x="529473" y="3511194"/>
                  <a:pt x="252071" y="2244904"/>
                  <a:pt x="118507" y="1448657"/>
                </a:cubicBezTo>
                <a:cubicBezTo>
                  <a:pt x="-15057" y="652410"/>
                  <a:pt x="-4783" y="326205"/>
                  <a:pt x="5491" y="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93B8F0-71C2-4338-8296-95EBF8B8D900}"/>
              </a:ext>
            </a:extLst>
          </p:cNvPr>
          <p:cNvSpPr/>
          <p:nvPr/>
        </p:nvSpPr>
        <p:spPr>
          <a:xfrm>
            <a:off x="5127968" y="5876818"/>
            <a:ext cx="480021" cy="996593"/>
          </a:xfrm>
          <a:custGeom>
            <a:avLst/>
            <a:gdLst>
              <a:gd name="connsiteX0" fmla="*/ 50207 w 480021"/>
              <a:gd name="connsiteY0" fmla="*/ 996593 h 996593"/>
              <a:gd name="connsiteX1" fmla="*/ 9111 w 480021"/>
              <a:gd name="connsiteY1" fmla="*/ 575353 h 996593"/>
              <a:gd name="connsiteX2" fmla="*/ 204320 w 480021"/>
              <a:gd name="connsiteY2" fmla="*/ 369870 h 996593"/>
              <a:gd name="connsiteX3" fmla="*/ 461174 w 480021"/>
              <a:gd name="connsiteY3" fmla="*/ 297951 h 996593"/>
              <a:gd name="connsiteX4" fmla="*/ 440625 w 480021"/>
              <a:gd name="connsiteY4" fmla="*/ 0 h 9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21" h="996593">
                <a:moveTo>
                  <a:pt x="50207" y="996593"/>
                </a:moveTo>
                <a:cubicBezTo>
                  <a:pt x="16816" y="838200"/>
                  <a:pt x="-16575" y="679807"/>
                  <a:pt x="9111" y="575353"/>
                </a:cubicBezTo>
                <a:cubicBezTo>
                  <a:pt x="34797" y="470899"/>
                  <a:pt x="128976" y="416104"/>
                  <a:pt x="204320" y="369870"/>
                </a:cubicBezTo>
                <a:cubicBezTo>
                  <a:pt x="279664" y="323636"/>
                  <a:pt x="421790" y="359596"/>
                  <a:pt x="461174" y="297951"/>
                </a:cubicBezTo>
                <a:cubicBezTo>
                  <a:pt x="500558" y="236306"/>
                  <a:pt x="470591" y="118153"/>
                  <a:pt x="44062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4DAFB0-77EB-46B4-A255-9E84E1155624}"/>
              </a:ext>
            </a:extLst>
          </p:cNvPr>
          <p:cNvSpPr/>
          <p:nvPr/>
        </p:nvSpPr>
        <p:spPr>
          <a:xfrm>
            <a:off x="678094" y="5239820"/>
            <a:ext cx="5804899" cy="602943"/>
          </a:xfrm>
          <a:custGeom>
            <a:avLst/>
            <a:gdLst>
              <a:gd name="connsiteX0" fmla="*/ 5804899 w 5804899"/>
              <a:gd name="connsiteY0" fmla="*/ 0 h 602943"/>
              <a:gd name="connsiteX1" fmla="*/ 4582275 w 5804899"/>
              <a:gd name="connsiteY1" fmla="*/ 256854 h 602943"/>
              <a:gd name="connsiteX2" fmla="*/ 3554859 w 5804899"/>
              <a:gd name="connsiteY2" fmla="*/ 421241 h 602943"/>
              <a:gd name="connsiteX3" fmla="*/ 3154167 w 5804899"/>
              <a:gd name="connsiteY3" fmla="*/ 349322 h 602943"/>
              <a:gd name="connsiteX4" fmla="*/ 1993187 w 5804899"/>
              <a:gd name="connsiteY4" fmla="*/ 493160 h 602943"/>
              <a:gd name="connsiteX5" fmla="*/ 606176 w 5804899"/>
              <a:gd name="connsiteY5" fmla="*/ 595901 h 602943"/>
              <a:gd name="connsiteX6" fmla="*/ 0 w 5804899"/>
              <a:gd name="connsiteY6" fmla="*/ 585627 h 6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899" h="602943">
                <a:moveTo>
                  <a:pt x="5804899" y="0"/>
                </a:moveTo>
                <a:cubicBezTo>
                  <a:pt x="5381090" y="93323"/>
                  <a:pt x="4957282" y="186647"/>
                  <a:pt x="4582275" y="256854"/>
                </a:cubicBezTo>
                <a:cubicBezTo>
                  <a:pt x="4207268" y="327061"/>
                  <a:pt x="3792877" y="405830"/>
                  <a:pt x="3554859" y="421241"/>
                </a:cubicBezTo>
                <a:cubicBezTo>
                  <a:pt x="3316841" y="436652"/>
                  <a:pt x="3414446" y="337336"/>
                  <a:pt x="3154167" y="349322"/>
                </a:cubicBezTo>
                <a:cubicBezTo>
                  <a:pt x="2893888" y="361309"/>
                  <a:pt x="2417852" y="452064"/>
                  <a:pt x="1993187" y="493160"/>
                </a:cubicBezTo>
                <a:cubicBezTo>
                  <a:pt x="1568522" y="534256"/>
                  <a:pt x="938374" y="580490"/>
                  <a:pt x="606176" y="595901"/>
                </a:cubicBezTo>
                <a:cubicBezTo>
                  <a:pt x="273978" y="611312"/>
                  <a:pt x="136989" y="598469"/>
                  <a:pt x="0" y="5856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817B3D-7F65-44D8-A6DC-1F654F828C46}"/>
              </a:ext>
            </a:extLst>
          </p:cNvPr>
          <p:cNvSpPr/>
          <p:nvPr/>
        </p:nvSpPr>
        <p:spPr>
          <a:xfrm>
            <a:off x="729465" y="4777483"/>
            <a:ext cx="6133672" cy="1643865"/>
          </a:xfrm>
          <a:custGeom>
            <a:avLst/>
            <a:gdLst>
              <a:gd name="connsiteX0" fmla="*/ 0 w 6133672"/>
              <a:gd name="connsiteY0" fmla="*/ 1643865 h 1643865"/>
              <a:gd name="connsiteX1" fmla="*/ 2157573 w 6133672"/>
              <a:gd name="connsiteY1" fmla="*/ 1479479 h 1643865"/>
              <a:gd name="connsiteX2" fmla="*/ 3565133 w 6133672"/>
              <a:gd name="connsiteY2" fmla="*/ 1294544 h 1643865"/>
              <a:gd name="connsiteX3" fmla="*/ 4952144 w 6133672"/>
              <a:gd name="connsiteY3" fmla="*/ 1089061 h 1643865"/>
              <a:gd name="connsiteX4" fmla="*/ 5301465 w 6133672"/>
              <a:gd name="connsiteY4" fmla="*/ 1089061 h 1643865"/>
              <a:gd name="connsiteX5" fmla="*/ 6133672 w 6133672"/>
              <a:gd name="connsiteY5" fmla="*/ 0 h 164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3672" h="1643865">
                <a:moveTo>
                  <a:pt x="0" y="1643865"/>
                </a:moveTo>
                <a:lnTo>
                  <a:pt x="2157573" y="1479479"/>
                </a:lnTo>
                <a:cubicBezTo>
                  <a:pt x="2751762" y="1421259"/>
                  <a:pt x="3565133" y="1294544"/>
                  <a:pt x="3565133" y="1294544"/>
                </a:cubicBezTo>
                <a:lnTo>
                  <a:pt x="4952144" y="1089061"/>
                </a:lnTo>
                <a:cubicBezTo>
                  <a:pt x="5241533" y="1054814"/>
                  <a:pt x="5104544" y="1270571"/>
                  <a:pt x="5301465" y="1089061"/>
                </a:cubicBezTo>
                <a:cubicBezTo>
                  <a:pt x="5498386" y="907551"/>
                  <a:pt x="5816029" y="453775"/>
                  <a:pt x="6133672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600152-0FD2-4475-8E54-608853DD91AB}"/>
              </a:ext>
            </a:extLst>
          </p:cNvPr>
          <p:cNvSpPr/>
          <p:nvPr/>
        </p:nvSpPr>
        <p:spPr>
          <a:xfrm>
            <a:off x="2116476" y="4828854"/>
            <a:ext cx="3914454" cy="472611"/>
          </a:xfrm>
          <a:custGeom>
            <a:avLst/>
            <a:gdLst>
              <a:gd name="connsiteX0" fmla="*/ 0 w 3914454"/>
              <a:gd name="connsiteY0" fmla="*/ 472611 h 472611"/>
              <a:gd name="connsiteX1" fmla="*/ 750014 w 3914454"/>
              <a:gd name="connsiteY1" fmla="*/ 380144 h 472611"/>
              <a:gd name="connsiteX2" fmla="*/ 1746607 w 3914454"/>
              <a:gd name="connsiteY2" fmla="*/ 256854 h 472611"/>
              <a:gd name="connsiteX3" fmla="*/ 2003461 w 3914454"/>
              <a:gd name="connsiteY3" fmla="*/ 318499 h 472611"/>
              <a:gd name="connsiteX4" fmla="*/ 2578814 w 3914454"/>
              <a:gd name="connsiteY4" fmla="*/ 267128 h 472611"/>
              <a:gd name="connsiteX5" fmla="*/ 3914454 w 3914454"/>
              <a:gd name="connsiteY5" fmla="*/ 0 h 472611"/>
              <a:gd name="connsiteX6" fmla="*/ 3914454 w 3914454"/>
              <a:gd name="connsiteY6" fmla="*/ 0 h 4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4454" h="472611">
                <a:moveTo>
                  <a:pt x="0" y="472611"/>
                </a:moveTo>
                <a:lnTo>
                  <a:pt x="750014" y="380144"/>
                </a:lnTo>
                <a:cubicBezTo>
                  <a:pt x="1041115" y="344185"/>
                  <a:pt x="1537699" y="267128"/>
                  <a:pt x="1746607" y="256854"/>
                </a:cubicBezTo>
                <a:cubicBezTo>
                  <a:pt x="1955515" y="246580"/>
                  <a:pt x="1864760" y="316787"/>
                  <a:pt x="2003461" y="318499"/>
                </a:cubicBezTo>
                <a:cubicBezTo>
                  <a:pt x="2142162" y="320211"/>
                  <a:pt x="2260315" y="320211"/>
                  <a:pt x="2578814" y="267128"/>
                </a:cubicBezTo>
                <a:cubicBezTo>
                  <a:pt x="2897313" y="214045"/>
                  <a:pt x="3914454" y="0"/>
                  <a:pt x="3914454" y="0"/>
                </a:cubicBezTo>
                <a:lnTo>
                  <a:pt x="3914454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6FBFDB-B26F-4733-8E2A-2850011CF39B}"/>
              </a:ext>
            </a:extLst>
          </p:cNvPr>
          <p:cNvSpPr/>
          <p:nvPr/>
        </p:nvSpPr>
        <p:spPr>
          <a:xfrm rot="19267618">
            <a:off x="7947938" y="2318962"/>
            <a:ext cx="422609" cy="276491"/>
          </a:xfrm>
          <a:custGeom>
            <a:avLst/>
            <a:gdLst>
              <a:gd name="connsiteX0" fmla="*/ 1561672 w 1561672"/>
              <a:gd name="connsiteY0" fmla="*/ 0 h 349322"/>
              <a:gd name="connsiteX1" fmla="*/ 1058239 w 1561672"/>
              <a:gd name="connsiteY1" fmla="*/ 92468 h 349322"/>
              <a:gd name="connsiteX2" fmla="*/ 873304 w 1561672"/>
              <a:gd name="connsiteY2" fmla="*/ 174661 h 349322"/>
              <a:gd name="connsiteX3" fmla="*/ 0 w 1561672"/>
              <a:gd name="connsiteY3" fmla="*/ 349322 h 3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672" h="349322">
                <a:moveTo>
                  <a:pt x="1561672" y="0"/>
                </a:moveTo>
                <a:cubicBezTo>
                  <a:pt x="1367319" y="31679"/>
                  <a:pt x="1172967" y="63358"/>
                  <a:pt x="1058239" y="92468"/>
                </a:cubicBezTo>
                <a:cubicBezTo>
                  <a:pt x="943511" y="121578"/>
                  <a:pt x="1049677" y="131852"/>
                  <a:pt x="873304" y="174661"/>
                </a:cubicBezTo>
                <a:cubicBezTo>
                  <a:pt x="696931" y="217470"/>
                  <a:pt x="348465" y="283396"/>
                  <a:pt x="0" y="349322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2787D9-95CA-4CD0-9312-A2147C324685}"/>
              </a:ext>
            </a:extLst>
          </p:cNvPr>
          <p:cNvSpPr/>
          <p:nvPr/>
        </p:nvSpPr>
        <p:spPr>
          <a:xfrm rot="3183439">
            <a:off x="8006408" y="3462513"/>
            <a:ext cx="422608" cy="276491"/>
          </a:xfrm>
          <a:custGeom>
            <a:avLst/>
            <a:gdLst>
              <a:gd name="connsiteX0" fmla="*/ 83561 w 422608"/>
              <a:gd name="connsiteY0" fmla="*/ 0 h 3595955"/>
              <a:gd name="connsiteX1" fmla="*/ 1367 w 422608"/>
              <a:gd name="connsiteY1" fmla="*/ 339047 h 3595955"/>
              <a:gd name="connsiteX2" fmla="*/ 32190 w 422608"/>
              <a:gd name="connsiteY2" fmla="*/ 380144 h 3595955"/>
              <a:gd name="connsiteX3" fmla="*/ 32190 w 422608"/>
              <a:gd name="connsiteY3" fmla="*/ 750014 h 3595955"/>
              <a:gd name="connsiteX4" fmla="*/ 32190 w 422608"/>
              <a:gd name="connsiteY4" fmla="*/ 1222625 h 3595955"/>
              <a:gd name="connsiteX5" fmla="*/ 21916 w 422608"/>
              <a:gd name="connsiteY5" fmla="*/ 1726059 h 3595955"/>
              <a:gd name="connsiteX6" fmla="*/ 145206 w 422608"/>
              <a:gd name="connsiteY6" fmla="*/ 2167847 h 3595955"/>
              <a:gd name="connsiteX7" fmla="*/ 196576 w 422608"/>
              <a:gd name="connsiteY7" fmla="*/ 2558265 h 3595955"/>
              <a:gd name="connsiteX8" fmla="*/ 309592 w 422608"/>
              <a:gd name="connsiteY8" fmla="*/ 3143892 h 3595955"/>
              <a:gd name="connsiteX9" fmla="*/ 391785 w 422608"/>
              <a:gd name="connsiteY9" fmla="*/ 3595955 h 3595955"/>
              <a:gd name="connsiteX10" fmla="*/ 391785 w 422608"/>
              <a:gd name="connsiteY10" fmla="*/ 3595955 h 3595955"/>
              <a:gd name="connsiteX11" fmla="*/ 391785 w 422608"/>
              <a:gd name="connsiteY11" fmla="*/ 3565133 h 3595955"/>
              <a:gd name="connsiteX12" fmla="*/ 422608 w 422608"/>
              <a:gd name="connsiteY12" fmla="*/ 3585681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608" h="3595955">
                <a:moveTo>
                  <a:pt x="83561" y="0"/>
                </a:moveTo>
                <a:cubicBezTo>
                  <a:pt x="46745" y="137845"/>
                  <a:pt x="9929" y="275690"/>
                  <a:pt x="1367" y="339047"/>
                </a:cubicBezTo>
                <a:cubicBezTo>
                  <a:pt x="-7195" y="402404"/>
                  <a:pt x="27053" y="311650"/>
                  <a:pt x="32190" y="380144"/>
                </a:cubicBezTo>
                <a:cubicBezTo>
                  <a:pt x="37327" y="448638"/>
                  <a:pt x="32190" y="750014"/>
                  <a:pt x="32190" y="750014"/>
                </a:cubicBezTo>
                <a:cubicBezTo>
                  <a:pt x="32190" y="890427"/>
                  <a:pt x="33902" y="1059951"/>
                  <a:pt x="32190" y="1222625"/>
                </a:cubicBezTo>
                <a:cubicBezTo>
                  <a:pt x="30478" y="1385299"/>
                  <a:pt x="3080" y="1568522"/>
                  <a:pt x="21916" y="1726059"/>
                </a:cubicBezTo>
                <a:cubicBezTo>
                  <a:pt x="40752" y="1883596"/>
                  <a:pt x="116096" y="2029146"/>
                  <a:pt x="145206" y="2167847"/>
                </a:cubicBezTo>
                <a:cubicBezTo>
                  <a:pt x="174316" y="2306548"/>
                  <a:pt x="169178" y="2395591"/>
                  <a:pt x="196576" y="2558265"/>
                </a:cubicBezTo>
                <a:cubicBezTo>
                  <a:pt x="223974" y="2720939"/>
                  <a:pt x="277057" y="2970944"/>
                  <a:pt x="309592" y="3143892"/>
                </a:cubicBezTo>
                <a:cubicBezTo>
                  <a:pt x="342127" y="3316840"/>
                  <a:pt x="391785" y="3595955"/>
                  <a:pt x="391785" y="3595955"/>
                </a:cubicBezTo>
                <a:lnTo>
                  <a:pt x="391785" y="3595955"/>
                </a:lnTo>
                <a:cubicBezTo>
                  <a:pt x="391785" y="3590818"/>
                  <a:pt x="386648" y="3566845"/>
                  <a:pt x="391785" y="3565133"/>
                </a:cubicBezTo>
                <a:cubicBezTo>
                  <a:pt x="396922" y="3563421"/>
                  <a:pt x="409765" y="3574551"/>
                  <a:pt x="422608" y="3585681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666452-DF8C-4F31-8E58-B7857D2E27D6}"/>
              </a:ext>
            </a:extLst>
          </p:cNvPr>
          <p:cNvSpPr/>
          <p:nvPr/>
        </p:nvSpPr>
        <p:spPr>
          <a:xfrm>
            <a:off x="7980714" y="5408499"/>
            <a:ext cx="283667" cy="349322"/>
          </a:xfrm>
          <a:custGeom>
            <a:avLst/>
            <a:gdLst>
              <a:gd name="connsiteX0" fmla="*/ 5804899 w 5804899"/>
              <a:gd name="connsiteY0" fmla="*/ 0 h 602943"/>
              <a:gd name="connsiteX1" fmla="*/ 4582275 w 5804899"/>
              <a:gd name="connsiteY1" fmla="*/ 256854 h 602943"/>
              <a:gd name="connsiteX2" fmla="*/ 3554859 w 5804899"/>
              <a:gd name="connsiteY2" fmla="*/ 421241 h 602943"/>
              <a:gd name="connsiteX3" fmla="*/ 3154167 w 5804899"/>
              <a:gd name="connsiteY3" fmla="*/ 349322 h 602943"/>
              <a:gd name="connsiteX4" fmla="*/ 1993187 w 5804899"/>
              <a:gd name="connsiteY4" fmla="*/ 493160 h 602943"/>
              <a:gd name="connsiteX5" fmla="*/ 606176 w 5804899"/>
              <a:gd name="connsiteY5" fmla="*/ 595901 h 602943"/>
              <a:gd name="connsiteX6" fmla="*/ 0 w 5804899"/>
              <a:gd name="connsiteY6" fmla="*/ 585627 h 6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899" h="602943">
                <a:moveTo>
                  <a:pt x="5804899" y="0"/>
                </a:moveTo>
                <a:cubicBezTo>
                  <a:pt x="5381090" y="93323"/>
                  <a:pt x="4957282" y="186647"/>
                  <a:pt x="4582275" y="256854"/>
                </a:cubicBezTo>
                <a:cubicBezTo>
                  <a:pt x="4207268" y="327061"/>
                  <a:pt x="3792877" y="405830"/>
                  <a:pt x="3554859" y="421241"/>
                </a:cubicBezTo>
                <a:cubicBezTo>
                  <a:pt x="3316841" y="436652"/>
                  <a:pt x="3414446" y="337336"/>
                  <a:pt x="3154167" y="349322"/>
                </a:cubicBezTo>
                <a:cubicBezTo>
                  <a:pt x="2893888" y="361309"/>
                  <a:pt x="2417852" y="452064"/>
                  <a:pt x="1993187" y="493160"/>
                </a:cubicBezTo>
                <a:cubicBezTo>
                  <a:pt x="1568522" y="534256"/>
                  <a:pt x="938374" y="580490"/>
                  <a:pt x="606176" y="595901"/>
                </a:cubicBezTo>
                <a:cubicBezTo>
                  <a:pt x="273978" y="611312"/>
                  <a:pt x="136989" y="598469"/>
                  <a:pt x="0" y="5856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E1B3E40-2E23-41B8-B270-0B10CDED2115}"/>
              </a:ext>
            </a:extLst>
          </p:cNvPr>
          <p:cNvSpPr/>
          <p:nvPr/>
        </p:nvSpPr>
        <p:spPr>
          <a:xfrm>
            <a:off x="3817398" y="3533275"/>
            <a:ext cx="1979720" cy="259729"/>
          </a:xfrm>
          <a:custGeom>
            <a:avLst/>
            <a:gdLst>
              <a:gd name="connsiteX0" fmla="*/ 0 w 1979720"/>
              <a:gd name="connsiteY0" fmla="*/ 88814 h 259729"/>
              <a:gd name="connsiteX1" fmla="*/ 843379 w 1979720"/>
              <a:gd name="connsiteY1" fmla="*/ 38 h 259729"/>
              <a:gd name="connsiteX2" fmla="*/ 1020932 w 1979720"/>
              <a:gd name="connsiteY2" fmla="*/ 79937 h 259729"/>
              <a:gd name="connsiteX3" fmla="*/ 1269507 w 1979720"/>
              <a:gd name="connsiteY3" fmla="*/ 239735 h 259729"/>
              <a:gd name="connsiteX4" fmla="*/ 1526959 w 1979720"/>
              <a:gd name="connsiteY4" fmla="*/ 248612 h 259729"/>
              <a:gd name="connsiteX5" fmla="*/ 1979720 w 1979720"/>
              <a:gd name="connsiteY5" fmla="*/ 159836 h 2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720" h="259729">
                <a:moveTo>
                  <a:pt x="0" y="88814"/>
                </a:moveTo>
                <a:cubicBezTo>
                  <a:pt x="336612" y="45165"/>
                  <a:pt x="673224" y="1517"/>
                  <a:pt x="843379" y="38"/>
                </a:cubicBezTo>
                <a:cubicBezTo>
                  <a:pt x="1013534" y="-1442"/>
                  <a:pt x="949911" y="39988"/>
                  <a:pt x="1020932" y="79937"/>
                </a:cubicBezTo>
                <a:cubicBezTo>
                  <a:pt x="1091953" y="119886"/>
                  <a:pt x="1185169" y="211623"/>
                  <a:pt x="1269507" y="239735"/>
                </a:cubicBezTo>
                <a:cubicBezTo>
                  <a:pt x="1353845" y="267848"/>
                  <a:pt x="1408590" y="261929"/>
                  <a:pt x="1526959" y="248612"/>
                </a:cubicBezTo>
                <a:cubicBezTo>
                  <a:pt x="1645328" y="235296"/>
                  <a:pt x="1812524" y="197566"/>
                  <a:pt x="1979720" y="159836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876CE9-2FE1-4231-9001-2B07934F747F}"/>
              </a:ext>
            </a:extLst>
          </p:cNvPr>
          <p:cNvSpPr/>
          <p:nvPr/>
        </p:nvSpPr>
        <p:spPr>
          <a:xfrm>
            <a:off x="7857804" y="4504065"/>
            <a:ext cx="548961" cy="259729"/>
          </a:xfrm>
          <a:custGeom>
            <a:avLst/>
            <a:gdLst>
              <a:gd name="connsiteX0" fmla="*/ 0 w 1979720"/>
              <a:gd name="connsiteY0" fmla="*/ 88814 h 259729"/>
              <a:gd name="connsiteX1" fmla="*/ 843379 w 1979720"/>
              <a:gd name="connsiteY1" fmla="*/ 38 h 259729"/>
              <a:gd name="connsiteX2" fmla="*/ 1020932 w 1979720"/>
              <a:gd name="connsiteY2" fmla="*/ 79937 h 259729"/>
              <a:gd name="connsiteX3" fmla="*/ 1269507 w 1979720"/>
              <a:gd name="connsiteY3" fmla="*/ 239735 h 259729"/>
              <a:gd name="connsiteX4" fmla="*/ 1526959 w 1979720"/>
              <a:gd name="connsiteY4" fmla="*/ 248612 h 259729"/>
              <a:gd name="connsiteX5" fmla="*/ 1979720 w 1979720"/>
              <a:gd name="connsiteY5" fmla="*/ 159836 h 2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720" h="259729">
                <a:moveTo>
                  <a:pt x="0" y="88814"/>
                </a:moveTo>
                <a:cubicBezTo>
                  <a:pt x="336612" y="45165"/>
                  <a:pt x="673224" y="1517"/>
                  <a:pt x="843379" y="38"/>
                </a:cubicBezTo>
                <a:cubicBezTo>
                  <a:pt x="1013534" y="-1442"/>
                  <a:pt x="949911" y="39988"/>
                  <a:pt x="1020932" y="79937"/>
                </a:cubicBezTo>
                <a:cubicBezTo>
                  <a:pt x="1091953" y="119886"/>
                  <a:pt x="1185169" y="211623"/>
                  <a:pt x="1269507" y="239735"/>
                </a:cubicBezTo>
                <a:cubicBezTo>
                  <a:pt x="1353845" y="267848"/>
                  <a:pt x="1408590" y="261929"/>
                  <a:pt x="1526959" y="248612"/>
                </a:cubicBezTo>
                <a:cubicBezTo>
                  <a:pt x="1645328" y="235296"/>
                  <a:pt x="1812524" y="197566"/>
                  <a:pt x="1979720" y="159836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C679EF-A8BC-4169-A62B-67E1E65AB611}"/>
              </a:ext>
            </a:extLst>
          </p:cNvPr>
          <p:cNvSpPr txBox="1"/>
          <p:nvPr/>
        </p:nvSpPr>
        <p:spPr>
          <a:xfrm>
            <a:off x="5267578" y="288186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 Pl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E389D-AD31-44B0-B7D7-0AB0C28534BA}"/>
              </a:ext>
            </a:extLst>
          </p:cNvPr>
          <p:cNvSpPr txBox="1"/>
          <p:nvPr/>
        </p:nvSpPr>
        <p:spPr>
          <a:xfrm>
            <a:off x="4499747" y="26153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DA0B83-B7AB-43ED-B619-823992FE9067}"/>
              </a:ext>
            </a:extLst>
          </p:cNvPr>
          <p:cNvSpPr txBox="1"/>
          <p:nvPr/>
        </p:nvSpPr>
        <p:spPr>
          <a:xfrm rot="21228096">
            <a:off x="3867866" y="327511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 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F42A12-6314-446D-B8EE-D7147754E4A9}"/>
              </a:ext>
            </a:extLst>
          </p:cNvPr>
          <p:cNvSpPr txBox="1"/>
          <p:nvPr/>
        </p:nvSpPr>
        <p:spPr>
          <a:xfrm rot="21153166">
            <a:off x="4286972" y="479478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Kenyon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4BE687-5969-4B0A-AF8F-99F408CCEE34}"/>
              </a:ext>
            </a:extLst>
          </p:cNvPr>
          <p:cNvSpPr txBox="1"/>
          <p:nvPr/>
        </p:nvSpPr>
        <p:spPr>
          <a:xfrm rot="21116441">
            <a:off x="4391731" y="569874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Columbia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8124A9-CE60-44F5-BB94-C1465FBB6953}"/>
              </a:ext>
            </a:extLst>
          </p:cNvPr>
          <p:cNvSpPr txBox="1"/>
          <p:nvPr/>
        </p:nvSpPr>
        <p:spPr>
          <a:xfrm rot="20978554">
            <a:off x="4425927" y="528338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Irving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3033EB-43D0-4ED3-8719-AD25DE415EDD}"/>
              </a:ext>
            </a:extLst>
          </p:cNvPr>
          <p:cNvSpPr txBox="1"/>
          <p:nvPr/>
        </p:nvSpPr>
        <p:spPr>
          <a:xfrm>
            <a:off x="4838037" y="6538108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0AEF49-5CD4-42BD-BFBC-BD3C699A8317}"/>
              </a:ext>
            </a:extLst>
          </p:cNvPr>
          <p:cNvCxnSpPr>
            <a:cxnSpLocks/>
          </p:cNvCxnSpPr>
          <p:nvPr/>
        </p:nvCxnSpPr>
        <p:spPr>
          <a:xfrm flipH="1">
            <a:off x="4073703" y="3691334"/>
            <a:ext cx="339013" cy="37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893C16-9D03-4C6F-9CC2-7C1CA765B1D4}"/>
              </a:ext>
            </a:extLst>
          </p:cNvPr>
          <p:cNvCxnSpPr>
            <a:cxnSpLocks/>
          </p:cNvCxnSpPr>
          <p:nvPr/>
        </p:nvCxnSpPr>
        <p:spPr>
          <a:xfrm flipH="1">
            <a:off x="5330954" y="3856491"/>
            <a:ext cx="339013" cy="37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C84EAC-7DD3-4B1F-9F2A-F9DFC8BF56B5}"/>
              </a:ext>
            </a:extLst>
          </p:cNvPr>
          <p:cNvCxnSpPr>
            <a:cxnSpLocks/>
          </p:cNvCxnSpPr>
          <p:nvPr/>
        </p:nvCxnSpPr>
        <p:spPr>
          <a:xfrm flipH="1">
            <a:off x="10285093" y="4818580"/>
            <a:ext cx="3207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902723-9D09-4305-8F3F-2E23DEE5F8B8}"/>
              </a:ext>
            </a:extLst>
          </p:cNvPr>
          <p:cNvSpPr/>
          <p:nvPr/>
        </p:nvSpPr>
        <p:spPr>
          <a:xfrm>
            <a:off x="5589142" y="4818580"/>
            <a:ext cx="575352" cy="1345953"/>
          </a:xfrm>
          <a:custGeom>
            <a:avLst/>
            <a:gdLst>
              <a:gd name="connsiteX0" fmla="*/ 462337 w 575352"/>
              <a:gd name="connsiteY0" fmla="*/ 0 h 1345953"/>
              <a:gd name="connsiteX1" fmla="*/ 452062 w 575352"/>
              <a:gd name="connsiteY1" fmla="*/ 51371 h 1345953"/>
              <a:gd name="connsiteX2" fmla="*/ 462337 w 575352"/>
              <a:gd name="connsiteY2" fmla="*/ 82193 h 1345953"/>
              <a:gd name="connsiteX3" fmla="*/ 472611 w 575352"/>
              <a:gd name="connsiteY3" fmla="*/ 123290 h 1345953"/>
              <a:gd name="connsiteX4" fmla="*/ 482885 w 575352"/>
              <a:gd name="connsiteY4" fmla="*/ 236305 h 1345953"/>
              <a:gd name="connsiteX5" fmla="*/ 493159 w 575352"/>
              <a:gd name="connsiteY5" fmla="*/ 267128 h 1345953"/>
              <a:gd name="connsiteX6" fmla="*/ 513707 w 575352"/>
              <a:gd name="connsiteY6" fmla="*/ 410966 h 1345953"/>
              <a:gd name="connsiteX7" fmla="*/ 534256 w 575352"/>
              <a:gd name="connsiteY7" fmla="*/ 431514 h 1345953"/>
              <a:gd name="connsiteX8" fmla="*/ 544530 w 575352"/>
              <a:gd name="connsiteY8" fmla="*/ 554804 h 1345953"/>
              <a:gd name="connsiteX9" fmla="*/ 554804 w 575352"/>
              <a:gd name="connsiteY9" fmla="*/ 585627 h 1345953"/>
              <a:gd name="connsiteX10" fmla="*/ 575352 w 575352"/>
              <a:gd name="connsiteY10" fmla="*/ 657546 h 1345953"/>
              <a:gd name="connsiteX11" fmla="*/ 565078 w 575352"/>
              <a:gd name="connsiteY11" fmla="*/ 770562 h 1345953"/>
              <a:gd name="connsiteX12" fmla="*/ 544530 w 575352"/>
              <a:gd name="connsiteY12" fmla="*/ 801384 h 1345953"/>
              <a:gd name="connsiteX13" fmla="*/ 482885 w 575352"/>
              <a:gd name="connsiteY13" fmla="*/ 863029 h 1345953"/>
              <a:gd name="connsiteX14" fmla="*/ 472611 w 575352"/>
              <a:gd name="connsiteY14" fmla="*/ 893851 h 1345953"/>
              <a:gd name="connsiteX15" fmla="*/ 462337 w 575352"/>
              <a:gd name="connsiteY15" fmla="*/ 976045 h 1345953"/>
              <a:gd name="connsiteX16" fmla="*/ 441788 w 575352"/>
              <a:gd name="connsiteY16" fmla="*/ 996593 h 1345953"/>
              <a:gd name="connsiteX17" fmla="*/ 421240 w 575352"/>
              <a:gd name="connsiteY17" fmla="*/ 1027416 h 1345953"/>
              <a:gd name="connsiteX18" fmla="*/ 410966 w 575352"/>
              <a:gd name="connsiteY18" fmla="*/ 1058238 h 1345953"/>
              <a:gd name="connsiteX19" fmla="*/ 369869 w 575352"/>
              <a:gd name="connsiteY19" fmla="*/ 1109609 h 1345953"/>
              <a:gd name="connsiteX20" fmla="*/ 328773 w 575352"/>
              <a:gd name="connsiteY20" fmla="*/ 1171254 h 1345953"/>
              <a:gd name="connsiteX21" fmla="*/ 308224 w 575352"/>
              <a:gd name="connsiteY21" fmla="*/ 1191802 h 1345953"/>
              <a:gd name="connsiteX22" fmla="*/ 256854 w 575352"/>
              <a:gd name="connsiteY22" fmla="*/ 1232899 h 1345953"/>
              <a:gd name="connsiteX23" fmla="*/ 236305 w 575352"/>
              <a:gd name="connsiteY23" fmla="*/ 1253447 h 1345953"/>
              <a:gd name="connsiteX24" fmla="*/ 174660 w 575352"/>
              <a:gd name="connsiteY24" fmla="*/ 1273995 h 1345953"/>
              <a:gd name="connsiteX25" fmla="*/ 143838 w 575352"/>
              <a:gd name="connsiteY25" fmla="*/ 1284269 h 1345953"/>
              <a:gd name="connsiteX26" fmla="*/ 113015 w 575352"/>
              <a:gd name="connsiteY26" fmla="*/ 1294544 h 1345953"/>
              <a:gd name="connsiteX27" fmla="*/ 41096 w 575352"/>
              <a:gd name="connsiteY27" fmla="*/ 1325366 h 1345953"/>
              <a:gd name="connsiteX28" fmla="*/ 0 w 575352"/>
              <a:gd name="connsiteY28" fmla="*/ 1345914 h 134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352" h="1345953">
                <a:moveTo>
                  <a:pt x="462337" y="0"/>
                </a:moveTo>
                <a:cubicBezTo>
                  <a:pt x="458912" y="17124"/>
                  <a:pt x="452062" y="33908"/>
                  <a:pt x="452062" y="51371"/>
                </a:cubicBezTo>
                <a:cubicBezTo>
                  <a:pt x="452062" y="62201"/>
                  <a:pt x="459362" y="71780"/>
                  <a:pt x="462337" y="82193"/>
                </a:cubicBezTo>
                <a:cubicBezTo>
                  <a:pt x="466216" y="95770"/>
                  <a:pt x="469186" y="109591"/>
                  <a:pt x="472611" y="123290"/>
                </a:cubicBezTo>
                <a:cubicBezTo>
                  <a:pt x="476036" y="160962"/>
                  <a:pt x="477536" y="198858"/>
                  <a:pt x="482885" y="236305"/>
                </a:cubicBezTo>
                <a:cubicBezTo>
                  <a:pt x="484417" y="247026"/>
                  <a:pt x="491627" y="256407"/>
                  <a:pt x="493159" y="267128"/>
                </a:cubicBezTo>
                <a:cubicBezTo>
                  <a:pt x="493437" y="269073"/>
                  <a:pt x="494613" y="379144"/>
                  <a:pt x="513707" y="410966"/>
                </a:cubicBezTo>
                <a:cubicBezTo>
                  <a:pt x="518691" y="419272"/>
                  <a:pt x="527406" y="424665"/>
                  <a:pt x="534256" y="431514"/>
                </a:cubicBezTo>
                <a:cubicBezTo>
                  <a:pt x="537681" y="472611"/>
                  <a:pt x="539080" y="513927"/>
                  <a:pt x="544530" y="554804"/>
                </a:cubicBezTo>
                <a:cubicBezTo>
                  <a:pt x="545961" y="565539"/>
                  <a:pt x="551829" y="575214"/>
                  <a:pt x="554804" y="585627"/>
                </a:cubicBezTo>
                <a:cubicBezTo>
                  <a:pt x="580605" y="675933"/>
                  <a:pt x="550718" y="583642"/>
                  <a:pt x="575352" y="657546"/>
                </a:cubicBezTo>
                <a:cubicBezTo>
                  <a:pt x="571927" y="695218"/>
                  <a:pt x="573004" y="733574"/>
                  <a:pt x="565078" y="770562"/>
                </a:cubicBezTo>
                <a:cubicBezTo>
                  <a:pt x="562491" y="782636"/>
                  <a:pt x="552733" y="792155"/>
                  <a:pt x="544530" y="801384"/>
                </a:cubicBezTo>
                <a:cubicBezTo>
                  <a:pt x="525224" y="823104"/>
                  <a:pt x="503433" y="842481"/>
                  <a:pt x="482885" y="863029"/>
                </a:cubicBezTo>
                <a:cubicBezTo>
                  <a:pt x="479460" y="873303"/>
                  <a:pt x="474548" y="883196"/>
                  <a:pt x="472611" y="893851"/>
                </a:cubicBezTo>
                <a:cubicBezTo>
                  <a:pt x="467672" y="921017"/>
                  <a:pt x="470271" y="949598"/>
                  <a:pt x="462337" y="976045"/>
                </a:cubicBezTo>
                <a:cubicBezTo>
                  <a:pt x="459554" y="985323"/>
                  <a:pt x="447839" y="989029"/>
                  <a:pt x="441788" y="996593"/>
                </a:cubicBezTo>
                <a:cubicBezTo>
                  <a:pt x="434074" y="1006235"/>
                  <a:pt x="426762" y="1016371"/>
                  <a:pt x="421240" y="1027416"/>
                </a:cubicBezTo>
                <a:cubicBezTo>
                  <a:pt x="416397" y="1037102"/>
                  <a:pt x="415809" y="1048552"/>
                  <a:pt x="410966" y="1058238"/>
                </a:cubicBezTo>
                <a:cubicBezTo>
                  <a:pt x="385823" y="1108523"/>
                  <a:pt x="398538" y="1071383"/>
                  <a:pt x="369869" y="1109609"/>
                </a:cubicBezTo>
                <a:cubicBezTo>
                  <a:pt x="355052" y="1129366"/>
                  <a:pt x="346236" y="1153792"/>
                  <a:pt x="328773" y="1171254"/>
                </a:cubicBezTo>
                <a:cubicBezTo>
                  <a:pt x="321923" y="1178103"/>
                  <a:pt x="314275" y="1184238"/>
                  <a:pt x="308224" y="1191802"/>
                </a:cubicBezTo>
                <a:cubicBezTo>
                  <a:pt x="274425" y="1234050"/>
                  <a:pt x="305743" y="1216601"/>
                  <a:pt x="256854" y="1232899"/>
                </a:cubicBezTo>
                <a:cubicBezTo>
                  <a:pt x="250004" y="1239748"/>
                  <a:pt x="244969" y="1249115"/>
                  <a:pt x="236305" y="1253447"/>
                </a:cubicBezTo>
                <a:cubicBezTo>
                  <a:pt x="216932" y="1263133"/>
                  <a:pt x="195208" y="1267146"/>
                  <a:pt x="174660" y="1273995"/>
                </a:cubicBezTo>
                <a:lnTo>
                  <a:pt x="143838" y="1284269"/>
                </a:lnTo>
                <a:cubicBezTo>
                  <a:pt x="133564" y="1287694"/>
                  <a:pt x="122702" y="1289701"/>
                  <a:pt x="113015" y="1294544"/>
                </a:cubicBezTo>
                <a:cubicBezTo>
                  <a:pt x="62232" y="1319935"/>
                  <a:pt x="86449" y="1310249"/>
                  <a:pt x="41096" y="1325366"/>
                </a:cubicBezTo>
                <a:cubicBezTo>
                  <a:pt x="7425" y="1347814"/>
                  <a:pt x="22622" y="1345914"/>
                  <a:pt x="0" y="1345914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218D-F6F9-4357-8FDA-3CD5D8D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9F96-227F-436E-A548-CD9A172EB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01D8F-265C-4D2E-81D1-A401B6CC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9" y="1130689"/>
            <a:ext cx="5661868" cy="4964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59002-1443-4ACC-92E5-7DE9FA62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26" y="3113776"/>
            <a:ext cx="5217637" cy="2981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1A89E2-3E11-47DE-BEC3-FAA73E202F08}"/>
              </a:ext>
            </a:extLst>
          </p:cNvPr>
          <p:cNvSpPr txBox="1"/>
          <p:nvPr/>
        </p:nvSpPr>
        <p:spPr>
          <a:xfrm>
            <a:off x="6398326" y="1802320"/>
            <a:ext cx="472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Left: parking protected bike lane (Warder, Park Pl, Kenyon)</a:t>
            </a:r>
          </a:p>
          <a:p>
            <a:endParaRPr lang="en-US" sz="2000" dirty="0"/>
          </a:p>
          <a:p>
            <a:r>
              <a:rPr lang="en-US" sz="2000" dirty="0"/>
              <a:t>Below: Counter-flow bike lane (Park Rd)</a:t>
            </a:r>
          </a:p>
        </p:txBody>
      </p:sp>
    </p:spTree>
    <p:extLst>
      <p:ext uri="{BB962C8B-B14F-4D97-AF65-F5344CB8AC3E}">
        <p14:creationId xmlns:p14="http://schemas.microsoft.com/office/powerpoint/2010/main" val="23321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6CC0-E063-4179-A9E3-ABFD8058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protected bike lanes?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F6B5-3F61-4BF8-83EF-EE2C5DCD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5619964"/>
            <a:ext cx="11864546" cy="4472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Source: https://www.sciencedaily.com/releases/2019/05/190529113036.htm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E475F-7A9F-425F-85E2-E1D68002C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EB61E-F28A-42BE-95D5-90E37852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9" y="1476375"/>
            <a:ext cx="92297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A02-C78E-4693-BA65-A34C1B6E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protected bike lanes?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7759B-8682-457E-944E-07B01C98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788844"/>
            <a:ext cx="11864546" cy="4786055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Support’s our Mayor and Council’s goals</a:t>
            </a:r>
          </a:p>
          <a:p>
            <a:pPr lvl="1"/>
            <a:r>
              <a:rPr lang="en-US" dirty="0"/>
              <a:t>Helps reduce emission (source: EPA)</a:t>
            </a:r>
          </a:p>
          <a:p>
            <a:pPr lvl="1"/>
            <a:r>
              <a:rPr lang="en-US" dirty="0"/>
              <a:t>Improve safety for vulnerable road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7094-1535-4952-91BB-4303F1DEB6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39CE1E-C474-407C-A6B5-C969D06E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22" y="1501409"/>
            <a:ext cx="5980473" cy="38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D82BDC77-6936-48E7-A1A2-495DFB616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30" y="2405965"/>
            <a:ext cx="3935003" cy="4315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8D236-7A72-44EB-A792-F8178D5C779B}"/>
              </a:ext>
            </a:extLst>
          </p:cNvPr>
          <p:cNvSpPr txBox="1"/>
          <p:nvPr/>
        </p:nvSpPr>
        <p:spPr>
          <a:xfrm>
            <a:off x="6127922" y="5421010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Mayor Bower’s budget for FY2021</a:t>
            </a:r>
          </a:p>
        </p:txBody>
      </p:sp>
    </p:spTree>
    <p:extLst>
      <p:ext uri="{BB962C8B-B14F-4D97-AF65-F5344CB8AC3E}">
        <p14:creationId xmlns:p14="http://schemas.microsoft.com/office/powerpoint/2010/main" val="257568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B17D-444F-4831-B0DB-C8E46887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660F9-1404-4DF2-BF20-845490D1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904127"/>
            <a:ext cx="10592216" cy="57410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2014: </a:t>
            </a:r>
            <a:r>
              <a:rPr lang="en-US" dirty="0" err="1"/>
              <a:t>MoveDC</a:t>
            </a:r>
            <a:r>
              <a:rPr lang="en-US" dirty="0"/>
              <a:t> called for a special study of the 			   boarder area between NW and NE. </a:t>
            </a:r>
          </a:p>
          <a:p>
            <a:pPr>
              <a:lnSpc>
                <a:spcPct val="100000"/>
              </a:lnSpc>
            </a:pPr>
            <a:r>
              <a:rPr lang="en-US" dirty="0"/>
              <a:t>2016: “Crosstown Multimodal Transportation Study” completed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major finding of the Crosstown Study was community requests from the community for protected bike lanes on Park Pl, Warder, and Kenyon.  </a:t>
            </a:r>
          </a:p>
          <a:p>
            <a:pPr>
              <a:lnSpc>
                <a:spcPct val="100000"/>
              </a:lnSpc>
            </a:pPr>
            <a:r>
              <a:rPr lang="en-US" dirty="0"/>
              <a:t>2017-2018: Phase I Crosstown protected bike lanes (PBL) design &amp; planning </a:t>
            </a:r>
          </a:p>
          <a:p>
            <a:pPr>
              <a:lnSpc>
                <a:spcPct val="100000"/>
              </a:lnSpc>
            </a:pPr>
            <a:r>
              <a:rPr lang="en-US" dirty="0"/>
              <a:t>2019: Phase I Crosstown PBLs implemented on Irving and Kenyon</a:t>
            </a:r>
          </a:p>
          <a:p>
            <a:pPr>
              <a:lnSpc>
                <a:spcPct val="100000"/>
              </a:lnSpc>
            </a:pPr>
            <a:r>
              <a:rPr lang="en-US" dirty="0"/>
              <a:t>2020-2021: Phase II Crosstown PBLs on Park, Warder, and Kenyon design &amp; planning</a:t>
            </a:r>
          </a:p>
          <a:p>
            <a:pPr>
              <a:lnSpc>
                <a:spcPct val="100000"/>
              </a:lnSpc>
            </a:pPr>
            <a:r>
              <a:rPr lang="en-US" dirty="0"/>
              <a:t>Fall 2021: Updated Traffic Data Collection completed on Kenyon</a:t>
            </a:r>
          </a:p>
          <a:p>
            <a:pPr>
              <a:lnSpc>
                <a:spcPct val="100000"/>
              </a:lnSpc>
            </a:pPr>
            <a:r>
              <a:rPr lang="en-US" dirty="0"/>
              <a:t>Fall 2021: Work started on Warder </a:t>
            </a:r>
          </a:p>
          <a:p>
            <a:pPr>
              <a:lnSpc>
                <a:spcPct val="100000"/>
              </a:lnSpc>
            </a:pPr>
            <a:r>
              <a:rPr lang="en-US" dirty="0"/>
              <a:t>Spring 2022: Work on Park Pl, Park Rd</a:t>
            </a:r>
          </a:p>
          <a:p>
            <a:pPr>
              <a:lnSpc>
                <a:spcPct val="100000"/>
              </a:lnSpc>
            </a:pPr>
            <a:r>
              <a:rPr lang="en-US" dirty="0"/>
              <a:t>Fall 2022: Work on Kenyon St NW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C622-C7DD-48BE-9F10-883C69403D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F94A-3166-4851-816B-5A9A77B4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4108D-B295-467E-84D5-8E92287D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959906"/>
            <a:ext cx="11864546" cy="5782117"/>
          </a:xfrm>
        </p:spPr>
        <p:txBody>
          <a:bodyPr>
            <a:normAutofit/>
          </a:bodyPr>
          <a:lstStyle/>
          <a:p>
            <a:r>
              <a:rPr lang="en-US" sz="2800" dirty="0"/>
              <a:t>Extensive community engagement for </a:t>
            </a:r>
            <a:r>
              <a:rPr lang="en-US" sz="2800" dirty="0" err="1"/>
              <a:t>MoveDC</a:t>
            </a:r>
            <a:endParaRPr lang="en-US" sz="2800" dirty="0"/>
          </a:p>
          <a:p>
            <a:r>
              <a:rPr lang="en-US" sz="2800" dirty="0"/>
              <a:t>Community engagement for Crosstown Study: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Interagency Meeting (May 15, 2018)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Public Open House (June 12, 2018) 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Interagency Meeting (August 29, 2018) 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Pop-up Event (September 21, 2018)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Parkview UNC (November 7, 2018)</a:t>
            </a:r>
          </a:p>
          <a:p>
            <a:r>
              <a:rPr lang="en-US" sz="2800" dirty="0"/>
              <a:t>Presentations to ANC 1A on Crosstown Phase II:</a:t>
            </a:r>
          </a:p>
          <a:p>
            <a:pPr lvl="1"/>
            <a:r>
              <a:rPr lang="en-US" sz="2400" dirty="0"/>
              <a:t>November 12</a:t>
            </a:r>
            <a:r>
              <a:rPr lang="en-US" sz="2400" baseline="30000" dirty="0"/>
              <a:t>th</a:t>
            </a:r>
            <a:r>
              <a:rPr lang="en-US" sz="2400" dirty="0"/>
              <a:t>, 2020</a:t>
            </a:r>
          </a:p>
          <a:p>
            <a:pPr lvl="1"/>
            <a:r>
              <a:rPr lang="en-US" sz="2400" dirty="0"/>
              <a:t>January 26</a:t>
            </a:r>
            <a:r>
              <a:rPr lang="en-US" sz="2400" baseline="30000" dirty="0"/>
              <a:t>th</a:t>
            </a:r>
            <a:r>
              <a:rPr lang="en-US" sz="2400" dirty="0"/>
              <a:t>,2021</a:t>
            </a:r>
          </a:p>
          <a:p>
            <a:pPr lvl="1"/>
            <a:r>
              <a:rPr lang="en-US" sz="2400" dirty="0"/>
              <a:t>May 20</a:t>
            </a:r>
            <a:r>
              <a:rPr lang="en-US" sz="2400" baseline="30000" dirty="0"/>
              <a:t>th</a:t>
            </a:r>
            <a:r>
              <a:rPr lang="en-US" sz="2400" dirty="0"/>
              <a:t>, 2021</a:t>
            </a:r>
          </a:p>
          <a:p>
            <a:pPr lvl="1"/>
            <a:r>
              <a:rPr lang="en-US" sz="2400" dirty="0"/>
              <a:t>September 28</a:t>
            </a:r>
            <a:r>
              <a:rPr lang="en-US" sz="2400" baseline="30000" dirty="0"/>
              <a:t>th</a:t>
            </a:r>
            <a:r>
              <a:rPr lang="en-US" sz="2400" dirty="0"/>
              <a:t>, 2021</a:t>
            </a:r>
          </a:p>
          <a:p>
            <a:pPr lvl="1"/>
            <a:r>
              <a:rPr lang="en-US" sz="2400" dirty="0"/>
              <a:t>November 23</a:t>
            </a:r>
            <a:r>
              <a:rPr lang="en-US" sz="2400" baseline="30000" dirty="0"/>
              <a:t>rd</a:t>
            </a:r>
            <a:r>
              <a:rPr lang="en-US" sz="2400" dirty="0"/>
              <a:t>, 2021</a:t>
            </a:r>
          </a:p>
          <a:p>
            <a:r>
              <a:rPr lang="en-US" sz="2800" dirty="0"/>
              <a:t>Received 46 email comments 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1A74-EC5A-40EE-921B-9E0A9C056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590</Words>
  <Application>Microsoft Office PowerPoint</Application>
  <PresentationFormat>Widescreen</PresentationFormat>
  <Paragraphs>115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Arial Narrow</vt:lpstr>
      <vt:lpstr>Office Theme</vt:lpstr>
      <vt:lpstr>Crosstown Phase II  Update #6 Presentation to ANC 1A Aaron Goldbeck, DDOT 3/22/22</vt:lpstr>
      <vt:lpstr>Agenda</vt:lpstr>
      <vt:lpstr>Project Overview</vt:lpstr>
      <vt:lpstr>Crosstown Phase II Map</vt:lpstr>
      <vt:lpstr>Project Concept</vt:lpstr>
      <vt:lpstr>Why protected bike lanes?</vt:lpstr>
      <vt:lpstr>Why protected bike lanes?</vt:lpstr>
      <vt:lpstr>How did we get here?</vt:lpstr>
      <vt:lpstr>Community Engagement</vt:lpstr>
      <vt:lpstr>Warder Update</vt:lpstr>
      <vt:lpstr>Crosstown Phase II Map</vt:lpstr>
      <vt:lpstr>How to Get in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Street SW from Eye Street to C Street Interim Striping Plan</dc:title>
  <dc:creator>Sessions, Mario (DDOT)</dc:creator>
  <cp:lastModifiedBy>Goldbeck, Aaron (DDOT)</cp:lastModifiedBy>
  <cp:revision>15</cp:revision>
  <dcterms:created xsi:type="dcterms:W3CDTF">2019-06-28T12:29:08Z</dcterms:created>
  <dcterms:modified xsi:type="dcterms:W3CDTF">2022-03-22T22:53:31Z</dcterms:modified>
</cp:coreProperties>
</file>